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86" r:id="rId1"/>
  </p:sldMasterIdLst>
  <p:notesMasterIdLst>
    <p:notesMasterId r:id="rId20"/>
  </p:notesMasterIdLst>
  <p:handoutMasterIdLst>
    <p:handoutMasterId r:id="rId21"/>
  </p:handoutMasterIdLst>
  <p:sldIdLst>
    <p:sldId id="677" r:id="rId2"/>
    <p:sldId id="854" r:id="rId3"/>
    <p:sldId id="500" r:id="rId4"/>
    <p:sldId id="858" r:id="rId5"/>
    <p:sldId id="861" r:id="rId6"/>
    <p:sldId id="859" r:id="rId7"/>
    <p:sldId id="860" r:id="rId8"/>
    <p:sldId id="610" r:id="rId9"/>
    <p:sldId id="855" r:id="rId10"/>
    <p:sldId id="864" r:id="rId11"/>
    <p:sldId id="868" r:id="rId12"/>
    <p:sldId id="869" r:id="rId13"/>
    <p:sldId id="862" r:id="rId14"/>
    <p:sldId id="856" r:id="rId15"/>
    <p:sldId id="863" r:id="rId16"/>
    <p:sldId id="865" r:id="rId17"/>
    <p:sldId id="866" r:id="rId18"/>
    <p:sldId id="867" r:id="rId19"/>
  </p:sldIdLst>
  <p:sldSz cx="9144000" cy="6858000" type="screen4x3"/>
  <p:notesSz cx="7035800" cy="91948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400" b="1" kern="1200">
        <a:solidFill>
          <a:schemeClr val="tx1"/>
        </a:solidFill>
        <a:latin typeface="Arial" pitchFamily="-84" charset="0"/>
        <a:ea typeface="Arial" pitchFamily="-84" charset="0"/>
        <a:cs typeface="Arial" pitchFamily="-84" charset="0"/>
      </a:defRPr>
    </a:lvl1pPr>
    <a:lvl2pPr marL="457200" algn="l" rtl="0" fontAlgn="base">
      <a:spcBef>
        <a:spcPct val="0"/>
      </a:spcBef>
      <a:spcAft>
        <a:spcPct val="0"/>
      </a:spcAft>
      <a:defRPr sz="3400" b="1" kern="1200">
        <a:solidFill>
          <a:schemeClr val="tx1"/>
        </a:solidFill>
        <a:latin typeface="Arial" pitchFamily="-84" charset="0"/>
        <a:ea typeface="Arial" pitchFamily="-84" charset="0"/>
        <a:cs typeface="Arial" pitchFamily="-84" charset="0"/>
      </a:defRPr>
    </a:lvl2pPr>
    <a:lvl3pPr marL="914400" algn="l" rtl="0" fontAlgn="base">
      <a:spcBef>
        <a:spcPct val="0"/>
      </a:spcBef>
      <a:spcAft>
        <a:spcPct val="0"/>
      </a:spcAft>
      <a:defRPr sz="3400" b="1" kern="1200">
        <a:solidFill>
          <a:schemeClr val="tx1"/>
        </a:solidFill>
        <a:latin typeface="Arial" pitchFamily="-84" charset="0"/>
        <a:ea typeface="Arial" pitchFamily="-84" charset="0"/>
        <a:cs typeface="Arial" pitchFamily="-84" charset="0"/>
      </a:defRPr>
    </a:lvl3pPr>
    <a:lvl4pPr marL="1371600" algn="l" rtl="0" fontAlgn="base">
      <a:spcBef>
        <a:spcPct val="0"/>
      </a:spcBef>
      <a:spcAft>
        <a:spcPct val="0"/>
      </a:spcAft>
      <a:defRPr sz="3400" b="1" kern="1200">
        <a:solidFill>
          <a:schemeClr val="tx1"/>
        </a:solidFill>
        <a:latin typeface="Arial" pitchFamily="-84" charset="0"/>
        <a:ea typeface="Arial" pitchFamily="-84" charset="0"/>
        <a:cs typeface="Arial" pitchFamily="-84" charset="0"/>
      </a:defRPr>
    </a:lvl4pPr>
    <a:lvl5pPr marL="1828800" algn="l" rtl="0" fontAlgn="base">
      <a:spcBef>
        <a:spcPct val="0"/>
      </a:spcBef>
      <a:spcAft>
        <a:spcPct val="0"/>
      </a:spcAft>
      <a:defRPr sz="3400" b="1" kern="1200">
        <a:solidFill>
          <a:schemeClr val="tx1"/>
        </a:solidFill>
        <a:latin typeface="Arial" pitchFamily="-84" charset="0"/>
        <a:ea typeface="Arial" pitchFamily="-84" charset="0"/>
        <a:cs typeface="Arial" pitchFamily="-84" charset="0"/>
      </a:defRPr>
    </a:lvl5pPr>
    <a:lvl6pPr marL="2286000" algn="l" defTabSz="457200" rtl="0" eaLnBrk="1" latinLnBrk="0" hangingPunct="1">
      <a:defRPr sz="3400" b="1" kern="1200">
        <a:solidFill>
          <a:schemeClr val="tx1"/>
        </a:solidFill>
        <a:latin typeface="Arial" pitchFamily="-84" charset="0"/>
        <a:ea typeface="Arial" pitchFamily="-84" charset="0"/>
        <a:cs typeface="Arial" pitchFamily="-84" charset="0"/>
      </a:defRPr>
    </a:lvl6pPr>
    <a:lvl7pPr marL="2743200" algn="l" defTabSz="457200" rtl="0" eaLnBrk="1" latinLnBrk="0" hangingPunct="1">
      <a:defRPr sz="3400" b="1" kern="1200">
        <a:solidFill>
          <a:schemeClr val="tx1"/>
        </a:solidFill>
        <a:latin typeface="Arial" pitchFamily="-84" charset="0"/>
        <a:ea typeface="Arial" pitchFamily="-84" charset="0"/>
        <a:cs typeface="Arial" pitchFamily="-84" charset="0"/>
      </a:defRPr>
    </a:lvl7pPr>
    <a:lvl8pPr marL="3200400" algn="l" defTabSz="457200" rtl="0" eaLnBrk="1" latinLnBrk="0" hangingPunct="1">
      <a:defRPr sz="3400" b="1" kern="1200">
        <a:solidFill>
          <a:schemeClr val="tx1"/>
        </a:solidFill>
        <a:latin typeface="Arial" pitchFamily="-84" charset="0"/>
        <a:ea typeface="Arial" pitchFamily="-84" charset="0"/>
        <a:cs typeface="Arial" pitchFamily="-84" charset="0"/>
      </a:defRPr>
    </a:lvl8pPr>
    <a:lvl9pPr marL="3657600" algn="l" defTabSz="457200" rtl="0" eaLnBrk="1" latinLnBrk="0" hangingPunct="1">
      <a:defRPr sz="3400" b="1" kern="1200">
        <a:solidFill>
          <a:schemeClr val="tx1"/>
        </a:solidFill>
        <a:latin typeface="Arial" pitchFamily="-84" charset="0"/>
        <a:ea typeface="Arial" pitchFamily="-84" charset="0"/>
        <a:cs typeface="Arial" pitchFamily="-8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chemeClr val="tx1"/>
    </p:penClr>
  </p:showPr>
  <p:clrMru>
    <a:srgbClr val="355876"/>
    <a:srgbClr val="240489"/>
    <a:srgbClr val="348906"/>
    <a:srgbClr val="000001"/>
    <a:srgbClr val="001424"/>
    <a:srgbClr val="5D5F5E"/>
    <a:srgbClr val="567895"/>
    <a:srgbClr val="62E82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28" autoAdjust="0"/>
    <p:restoredTop sz="84877" autoAdjust="0"/>
  </p:normalViewPr>
  <p:slideViewPr>
    <p:cSldViewPr snapToGrid="0" showGuides="1">
      <p:cViewPr>
        <p:scale>
          <a:sx n="75" d="100"/>
          <a:sy n="75" d="100"/>
        </p:scale>
        <p:origin x="-2664" y="-618"/>
      </p:cViewPr>
      <p:guideLst>
        <p:guide orient="horz" pos="1616"/>
        <p:guide pos="7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>
        <p:scale>
          <a:sx n="75" d="100"/>
          <a:sy n="75" d="100"/>
        </p:scale>
        <p:origin x="-4992" y="-1280"/>
      </p:cViewPr>
      <p:guideLst>
        <p:guide orient="horz" pos="2896"/>
        <p:guide pos="2215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>
            <a:lvl1pPr defTabSz="930275" eaLnBrk="0" hangingPunct="0">
              <a:lnSpc>
                <a:spcPct val="100000"/>
              </a:lnSpc>
              <a:defRPr sz="1200" b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7800" y="0"/>
            <a:ext cx="30480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>
            <a:lvl1pPr algn="r" defTabSz="930275" eaLnBrk="0" hangingPunct="0">
              <a:lnSpc>
                <a:spcPct val="100000"/>
              </a:lnSpc>
              <a:defRPr sz="1200" b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36013"/>
            <a:ext cx="30480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b" anchorCtr="0" compatLnSpc="1">
            <a:prstTxWarp prst="textNoShape">
              <a:avLst/>
            </a:prstTxWarp>
          </a:bodyPr>
          <a:lstStyle>
            <a:lvl1pPr defTabSz="930275" eaLnBrk="0" hangingPunct="0">
              <a:lnSpc>
                <a:spcPct val="100000"/>
              </a:lnSpc>
              <a:defRPr sz="1200" b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7800" y="8736013"/>
            <a:ext cx="30480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b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200" b="0"/>
            </a:lvl1pPr>
          </a:lstStyle>
          <a:p>
            <a:fld id="{F4DEEF23-2811-4F41-924E-0DE03901524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3163" y="679450"/>
            <a:ext cx="4630737" cy="3473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Rectangle 15"/>
          <p:cNvSpPr>
            <a:spLocks noChangeArrowheads="1"/>
          </p:cNvSpPr>
          <p:nvPr/>
        </p:nvSpPr>
        <p:spPr bwMode="auto">
          <a:xfrm>
            <a:off x="57150" y="8843963"/>
            <a:ext cx="6880225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814" tIns="50787" rIns="96814" bIns="50787">
            <a:prstTxWarp prst="textNoShape">
              <a:avLst/>
            </a:prstTxWarp>
            <a:spAutoFit/>
          </a:bodyPr>
          <a:lstStyle/>
          <a:p>
            <a:pPr defTabSz="619125" eaLnBrk="0" hangingPunct="0">
              <a:tabLst>
                <a:tab pos="2416175" algn="l"/>
                <a:tab pos="4889500" algn="l"/>
              </a:tabLst>
            </a:pPr>
            <a:r>
              <a:rPr lang="en-US" sz="800"/>
              <a:t>© 2002, Cisco Systems, Inc. </a:t>
            </a:r>
          </a:p>
        </p:txBody>
      </p:sp>
      <p:sp>
        <p:nvSpPr>
          <p:cNvPr id="8196" name="Line 16"/>
          <p:cNvSpPr>
            <a:spLocks noChangeShapeType="1"/>
          </p:cNvSpPr>
          <p:nvPr/>
        </p:nvSpPr>
        <p:spPr bwMode="auto">
          <a:xfrm>
            <a:off x="155575" y="8858250"/>
            <a:ext cx="67151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endParaRPr lang="en-US" sz="3000">
              <a:latin typeface="Neurochrome" pitchFamily="2" charset="0"/>
              <a:ea typeface="+mn-ea"/>
              <a:cs typeface="+mn-cs"/>
            </a:endParaRPr>
          </a:p>
        </p:txBody>
      </p:sp>
      <p:sp>
        <p:nvSpPr>
          <p:cNvPr id="77841" name="Rectangle 1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986463" y="8737600"/>
            <a:ext cx="822325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45" tIns="0" rIns="19045" bIns="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800" b="0"/>
            </a:lvl1pPr>
          </a:lstStyle>
          <a:p>
            <a:fld id="{2C2F1268-DAA7-5B4A-BBED-1B1085CC18A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7842" name="Rectangle 18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0750" y="4379913"/>
            <a:ext cx="5135563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3025" tIns="36512" rIns="73025" bIns="365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168275" indent="-168275" algn="l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ＭＳ Ｐゴシック" pitchFamily="-1" charset="-128"/>
        <a:cs typeface="Arial" pitchFamily="-84" charset="0"/>
      </a:defRPr>
    </a:lvl1pPr>
    <a:lvl2pPr marL="579438" indent="-122238" algn="l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ＭＳ Ｐゴシック" pitchFamily="-1" charset="-128"/>
        <a:cs typeface="Arial" pitchFamily="-84" charset="0"/>
      </a:defRPr>
    </a:lvl2pPr>
    <a:lvl3pPr marL="1027113" indent="-112713" algn="l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ＭＳ Ｐゴシック" pitchFamily="-1" charset="-128"/>
        <a:cs typeface="Arial" pitchFamily="-84" charset="0"/>
      </a:defRPr>
    </a:lvl3pPr>
    <a:lvl4pPr marL="1493838" indent="-122238" algn="l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ＭＳ Ｐゴシック" pitchFamily="-1" charset="-128"/>
        <a:cs typeface="Arial" pitchFamily="-84" charset="0"/>
      </a:defRPr>
    </a:lvl4pPr>
    <a:lvl5pPr marL="1943100" indent="-114300" algn="l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ＭＳ Ｐゴシック" pitchFamily="-1" charset="-128"/>
        <a:cs typeface="Arial" pitchFamily="-8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DA7607-E85B-6646-B5C2-E7C9923C0710}" type="slidenum">
              <a:rPr lang="en-US"/>
              <a:pPr/>
              <a:t>1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4400" y="242888"/>
            <a:ext cx="5264150" cy="3948112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30700"/>
            <a:ext cx="6143625" cy="420528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7" tIns="45713" rIns="91427" bIns="45713"/>
          <a:lstStyle/>
          <a:p>
            <a:pPr>
              <a:buNone/>
            </a:pPr>
            <a:endParaRPr lang="en-US" dirty="0">
              <a:latin typeface="Arial" pitchFamily="-84" charset="0"/>
              <a:ea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F1268-DAA7-5B4A-BBED-1B1085CC18A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231900"/>
            <a:ext cx="9144000" cy="5626100"/>
          </a:xfrm>
          <a:prstGeom prst="rect">
            <a:avLst/>
          </a:prstGeom>
          <a:solidFill>
            <a:srgbClr val="355876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625600" y="1663700"/>
            <a:ext cx="6718300" cy="43561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	Second level</a:t>
            </a:r>
          </a:p>
          <a:p>
            <a:pPr lvl="2"/>
            <a:r>
              <a:rPr lang="en-US" dirty="0" smtClean="0"/>
              <a:t>	Third level</a:t>
            </a:r>
          </a:p>
          <a:p>
            <a:pPr lvl="3"/>
            <a:r>
              <a:rPr lang="en-US" dirty="0" smtClean="0"/>
              <a:t>		Fourth level</a:t>
            </a:r>
          </a:p>
          <a:p>
            <a:pPr lvl="4"/>
            <a:r>
              <a:rPr lang="en-US" dirty="0" smtClean="0"/>
              <a:t>		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bg>
      <p:bgPr>
        <a:gradFill flip="none" rotWithShape="1">
          <a:gsLst>
            <a:gs pos="4000">
              <a:srgbClr val="355876">
                <a:alpha val="80000"/>
              </a:srgbClr>
            </a:gs>
            <a:gs pos="95000">
              <a:srgbClr val="FFFFFF">
                <a:alpha val="80000"/>
              </a:srgb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231900"/>
            <a:ext cx="9144000" cy="56261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alpha val="30000"/>
                </a:schemeClr>
              </a:gs>
              <a:gs pos="100000">
                <a:srgbClr val="FFFFFF">
                  <a:alpha val="20000"/>
                </a:srgb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625600" y="1663700"/>
            <a:ext cx="6718300" cy="43561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	Second level</a:t>
            </a:r>
          </a:p>
          <a:p>
            <a:pPr lvl="2"/>
            <a:r>
              <a:rPr lang="en-US" dirty="0" smtClean="0"/>
              <a:t>	Third level</a:t>
            </a:r>
          </a:p>
          <a:p>
            <a:pPr lvl="3"/>
            <a:r>
              <a:rPr lang="en-US" dirty="0" smtClean="0"/>
              <a:t>		Fourth level</a:t>
            </a:r>
          </a:p>
          <a:p>
            <a:pPr lvl="4"/>
            <a:r>
              <a:rPr lang="en-US" dirty="0" smtClean="0"/>
              <a:t>		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231900"/>
            <a:ext cx="9144000" cy="5626100"/>
          </a:xfrm>
          <a:prstGeom prst="rect">
            <a:avLst/>
          </a:prstGeom>
          <a:blipFill rotWithShape="1">
            <a:blip r:embed="rId2" cstate="print">
              <a:alphaModFix amt="40000"/>
            </a:blip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231900"/>
            <a:ext cx="9144000" cy="5626100"/>
          </a:xfrm>
          <a:prstGeom prst="rect">
            <a:avLst/>
          </a:prstGeom>
          <a:blipFill rotWithShape="1">
            <a:blip r:embed="rId2" cstate="print">
              <a:alphaModFix amt="40000"/>
            </a:blip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235075" y="1854200"/>
            <a:ext cx="6718300" cy="43561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	Second level</a:t>
            </a:r>
          </a:p>
          <a:p>
            <a:pPr lvl="2"/>
            <a:r>
              <a:rPr lang="en-US" dirty="0" smtClean="0"/>
              <a:t>	Third level</a:t>
            </a:r>
          </a:p>
          <a:p>
            <a:pPr lvl="3"/>
            <a:r>
              <a:rPr lang="en-US" dirty="0" smtClean="0"/>
              <a:t>		Fourth level</a:t>
            </a:r>
          </a:p>
          <a:p>
            <a:pPr lvl="4"/>
            <a:r>
              <a:rPr lang="en-US" dirty="0" smtClean="0"/>
              <a:t>		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Blank">
    <p:bg>
      <p:bgPr>
        <a:solidFill>
          <a:srgbClr val="355876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3_Blank">
    <p:bg>
      <p:bgPr>
        <a:gradFill flip="none" rotWithShape="1">
          <a:gsLst>
            <a:gs pos="4000">
              <a:srgbClr val="355876">
                <a:alpha val="80000"/>
              </a:srgbClr>
            </a:gs>
            <a:gs pos="95000">
              <a:srgbClr val="FFFFFF">
                <a:alpha val="80000"/>
              </a:srgb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" Target="../slides/slide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/>
          <p:cNvSpPr>
            <a:spLocks/>
          </p:cNvSpPr>
          <p:nvPr/>
        </p:nvSpPr>
        <p:spPr bwMode="auto">
          <a:xfrm>
            <a:off x="-3175" y="1022350"/>
            <a:ext cx="9147175" cy="242888"/>
          </a:xfrm>
          <a:custGeom>
            <a:avLst/>
            <a:gdLst>
              <a:gd name="T0" fmla="*/ 0 w 5762"/>
              <a:gd name="T1" fmla="*/ 153 h 153"/>
              <a:gd name="T2" fmla="*/ 0 w 5762"/>
              <a:gd name="T3" fmla="*/ 72 h 153"/>
              <a:gd name="T4" fmla="*/ 3846 w 5762"/>
              <a:gd name="T5" fmla="*/ 71 h 153"/>
              <a:gd name="T6" fmla="*/ 3913 w 5762"/>
              <a:gd name="T7" fmla="*/ 0 h 153"/>
              <a:gd name="T8" fmla="*/ 5762 w 5762"/>
              <a:gd name="T9" fmla="*/ 0 h 153"/>
              <a:gd name="T10" fmla="*/ 5761 w 5762"/>
              <a:gd name="T11" fmla="*/ 153 h 153"/>
              <a:gd name="T12" fmla="*/ 0 w 5762"/>
              <a:gd name="T13" fmla="*/ 153 h 15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762" h="153">
                <a:moveTo>
                  <a:pt x="0" y="153"/>
                </a:moveTo>
                <a:lnTo>
                  <a:pt x="0" y="72"/>
                </a:lnTo>
                <a:lnTo>
                  <a:pt x="3846" y="71"/>
                </a:lnTo>
                <a:lnTo>
                  <a:pt x="3913" y="0"/>
                </a:lnTo>
                <a:lnTo>
                  <a:pt x="5762" y="0"/>
                </a:lnTo>
                <a:lnTo>
                  <a:pt x="5761" y="153"/>
                </a:lnTo>
                <a:lnTo>
                  <a:pt x="0" y="153"/>
                </a:lnTo>
                <a:close/>
              </a:path>
            </a:pathLst>
          </a:custGeom>
          <a:solidFill>
            <a:srgbClr val="567895"/>
          </a:solidFill>
          <a:ln w="9525" cap="flat" cmpd="sng">
            <a:noFill/>
            <a:prstDash val="solid"/>
            <a:round/>
            <a:headEnd/>
            <a:tailEnd/>
          </a:ln>
        </p:spPr>
        <p:txBody>
          <a:bodyPr lIns="73025" tIns="36512" rIns="73025" bIns="36512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endParaRPr lang="en-US" sz="3000">
              <a:latin typeface="Neurochrome" pitchFamily="2" charset="0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02375" y="996950"/>
            <a:ext cx="2513013" cy="288925"/>
          </a:xfrm>
          <a:prstGeom prst="rect">
            <a:avLst/>
          </a:prstGeom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0">
                <a:solidFill>
                  <a:schemeClr val="bg1"/>
                </a:solidFill>
              </a:rPr>
              <a:t>DX University – Visalia 2012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8613775" y="6524625"/>
            <a:ext cx="32067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 anchorCtr="1">
            <a:prstTxWarp prst="textNoShape">
              <a:avLst/>
            </a:prstTxWarp>
            <a:spAutoFit/>
          </a:bodyPr>
          <a:lstStyle/>
          <a:p>
            <a:pPr defTabSz="814388" eaLnBrk="0" hangingPunct="0"/>
            <a:fld id="{0359252A-450C-5E4F-AA59-4F52C1A207A0}" type="slidenum">
              <a:rPr lang="en-US" sz="1000" b="0">
                <a:solidFill>
                  <a:srgbClr val="808080"/>
                </a:solidFill>
              </a:rPr>
              <a:pPr defTabSz="814388" eaLnBrk="0" hangingPunct="0"/>
              <a:t>‹#›</a:t>
            </a:fld>
            <a:endParaRPr lang="en-US" sz="1000" b="0">
              <a:solidFill>
                <a:srgbClr val="808080"/>
              </a:solidFill>
            </a:endParaRPr>
          </a:p>
        </p:txBody>
      </p:sp>
      <p:sp>
        <p:nvSpPr>
          <p:cNvPr id="307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355725" y="196850"/>
            <a:ext cx="6824663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slide title</a:t>
            </a:r>
          </a:p>
        </p:txBody>
      </p:sp>
      <p:sp>
        <p:nvSpPr>
          <p:cNvPr id="307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20800" y="1720850"/>
            <a:ext cx="721995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Body </a:t>
            </a:r>
            <a:r>
              <a:rPr lang="en-US" dirty="0" smtClean="0"/>
              <a:t>Text</a:t>
            </a:r>
          </a:p>
          <a:p>
            <a:pPr lvl="0"/>
            <a:r>
              <a:rPr lang="en-US" dirty="0" smtClean="0"/>
              <a:t>		Second Level</a:t>
            </a:r>
          </a:p>
          <a:p>
            <a:pPr lvl="0"/>
            <a:r>
              <a:rPr lang="en-US" dirty="0" smtClean="0"/>
              <a:t>			Third Level</a:t>
            </a:r>
          </a:p>
          <a:p>
            <a:pPr lvl="0"/>
            <a:r>
              <a:rPr lang="en-US" dirty="0" smtClean="0"/>
              <a:t>				Fourth Level</a:t>
            </a:r>
          </a:p>
          <a:p>
            <a:pPr lvl="0"/>
            <a:r>
              <a:rPr lang="en-US" dirty="0" smtClean="0"/>
              <a:t>					Fifth </a:t>
            </a:r>
            <a:r>
              <a:rPr lang="en-US" dirty="0"/>
              <a:t>Level</a:t>
            </a:r>
          </a:p>
        </p:txBody>
      </p:sp>
      <p:sp>
        <p:nvSpPr>
          <p:cNvPr id="2" name="Freeform 2"/>
          <p:cNvSpPr>
            <a:spLocks/>
          </p:cNvSpPr>
          <p:nvPr/>
        </p:nvSpPr>
        <p:spPr bwMode="auto">
          <a:xfrm>
            <a:off x="-3175" y="1022350"/>
            <a:ext cx="9147175" cy="242888"/>
          </a:xfrm>
          <a:custGeom>
            <a:avLst/>
            <a:gdLst>
              <a:gd name="T0" fmla="*/ 0 w 5762"/>
              <a:gd name="T1" fmla="*/ 153 h 153"/>
              <a:gd name="T2" fmla="*/ 0 w 5762"/>
              <a:gd name="T3" fmla="*/ 72 h 153"/>
              <a:gd name="T4" fmla="*/ 3846 w 5762"/>
              <a:gd name="T5" fmla="*/ 71 h 153"/>
              <a:gd name="T6" fmla="*/ 3913 w 5762"/>
              <a:gd name="T7" fmla="*/ 0 h 153"/>
              <a:gd name="T8" fmla="*/ 5762 w 5762"/>
              <a:gd name="T9" fmla="*/ 0 h 153"/>
              <a:gd name="T10" fmla="*/ 5761 w 5762"/>
              <a:gd name="T11" fmla="*/ 153 h 153"/>
              <a:gd name="T12" fmla="*/ 0 w 5762"/>
              <a:gd name="T13" fmla="*/ 153 h 15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762" h="153">
                <a:moveTo>
                  <a:pt x="0" y="153"/>
                </a:moveTo>
                <a:lnTo>
                  <a:pt x="0" y="72"/>
                </a:lnTo>
                <a:lnTo>
                  <a:pt x="3846" y="71"/>
                </a:lnTo>
                <a:lnTo>
                  <a:pt x="3913" y="0"/>
                </a:lnTo>
                <a:lnTo>
                  <a:pt x="5762" y="0"/>
                </a:lnTo>
                <a:lnTo>
                  <a:pt x="5761" y="153"/>
                </a:lnTo>
                <a:lnTo>
                  <a:pt x="0" y="153"/>
                </a:lnTo>
                <a:close/>
              </a:path>
            </a:pathLst>
          </a:custGeom>
          <a:solidFill>
            <a:srgbClr val="567895"/>
          </a:solidFill>
          <a:ln w="9525" cap="flat" cmpd="sng">
            <a:noFill/>
            <a:prstDash val="solid"/>
            <a:round/>
            <a:headEnd/>
            <a:tailEnd/>
          </a:ln>
        </p:spPr>
        <p:txBody>
          <a:bodyPr lIns="73025" tIns="36512" rIns="73025" bIns="36512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endParaRPr lang="en-US" sz="3000">
              <a:latin typeface="Neurochrome" pitchFamily="2" charset="0"/>
              <a:ea typeface="+mn-ea"/>
              <a:cs typeface="+mn-cs"/>
            </a:endParaRPr>
          </a:p>
        </p:txBody>
      </p:sp>
      <p:sp>
        <p:nvSpPr>
          <p:cNvPr id="3" name="Rectangle 11"/>
          <p:cNvSpPr/>
          <p:nvPr/>
        </p:nvSpPr>
        <p:spPr>
          <a:xfrm>
            <a:off x="6302375" y="996950"/>
            <a:ext cx="2841625" cy="483722"/>
          </a:xfrm>
          <a:prstGeom prst="rect">
            <a:avLst/>
          </a:prstGeom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0" dirty="0" smtClean="0">
                <a:solidFill>
                  <a:schemeClr val="bg1"/>
                </a:solidFill>
              </a:rPr>
              <a:t>DXU</a:t>
            </a:r>
            <a:r>
              <a:rPr lang="en-US" sz="1400" b="0" baseline="0" dirty="0" smtClean="0">
                <a:solidFill>
                  <a:schemeClr val="bg1"/>
                </a:solidFill>
              </a:rPr>
              <a:t> – </a:t>
            </a:r>
            <a:r>
              <a:rPr lang="en-US" sz="1400" b="0" dirty="0" smtClean="0">
                <a:solidFill>
                  <a:schemeClr val="bg1"/>
                </a:solidFill>
              </a:rPr>
              <a:t>Bryce Canyon, UT  2012	</a:t>
            </a:r>
            <a:endParaRPr lang="en-US" sz="1400" b="0" dirty="0">
              <a:solidFill>
                <a:schemeClr val="bg1"/>
              </a:solidFill>
            </a:endParaRPr>
          </a:p>
        </p:txBody>
      </p:sp>
      <p:pic>
        <p:nvPicPr>
          <p:cNvPr id="3082" name="Picture 13" descr="Iconic column redone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12725" y="122238"/>
            <a:ext cx="1038225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6388100" y="5918200"/>
            <a:ext cx="1003300" cy="846138"/>
          </a:xfrm>
          <a:prstGeom prst="rect">
            <a:avLst/>
          </a:prstGeom>
          <a:solidFill>
            <a:srgbClr val="355876">
              <a:alpha val="0"/>
            </a:srgbClr>
          </a:soli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6">
            <a:hlinkClick r:id="rId13" action="ppaction://hlinksldjump"/>
          </p:cNvPr>
          <p:cNvSpPr>
            <a:spLocks noChangeArrowheads="1"/>
          </p:cNvSpPr>
          <p:nvPr userDrawn="1"/>
        </p:nvSpPr>
        <p:spPr bwMode="auto">
          <a:xfrm>
            <a:off x="7518400" y="5918200"/>
            <a:ext cx="1003300" cy="846138"/>
          </a:xfrm>
          <a:prstGeom prst="rect">
            <a:avLst/>
          </a:prstGeom>
          <a:solidFill>
            <a:srgbClr val="355876">
              <a:alpha val="0"/>
            </a:srgbClr>
          </a:soli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7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7988300" y="101600"/>
            <a:ext cx="1003300" cy="846138"/>
          </a:xfrm>
          <a:prstGeom prst="rect">
            <a:avLst/>
          </a:prstGeom>
          <a:solidFill>
            <a:srgbClr val="355876">
              <a:alpha val="0"/>
            </a:srgbClr>
          </a:soli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Rectangle 18">
            <a:hlinkClick r:id="rId13" action="ppaction://hlinksldjump"/>
          </p:cNvPr>
          <p:cNvSpPr>
            <a:spLocks noChangeArrowheads="1"/>
          </p:cNvSpPr>
          <p:nvPr userDrawn="1"/>
        </p:nvSpPr>
        <p:spPr bwMode="auto">
          <a:xfrm>
            <a:off x="279400" y="165100"/>
            <a:ext cx="1003300" cy="846138"/>
          </a:xfrm>
          <a:prstGeom prst="rect">
            <a:avLst/>
          </a:prstGeom>
          <a:solidFill>
            <a:srgbClr val="355876">
              <a:alpha val="0"/>
            </a:srgbClr>
          </a:soli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6" r:id="rId2"/>
    <p:sldLayoutId id="2147483797" r:id="rId3"/>
    <p:sldLayoutId id="2147483800" r:id="rId4"/>
    <p:sldLayoutId id="2147483798" r:id="rId5"/>
    <p:sldLayoutId id="2147483789" r:id="rId6"/>
    <p:sldLayoutId id="2147483791" r:id="rId7"/>
    <p:sldLayoutId id="2147483792" r:id="rId8"/>
    <p:sldLayoutId id="2147483799" r:id="rId9"/>
    <p:sldLayoutId id="2147483801" r:id="rId10"/>
  </p:sldLayoutIdLst>
  <p:timing>
    <p:tnLst>
      <p:par>
        <p:cTn id="1" dur="indefinite" restart="never" nodeType="tmRoot"/>
      </p:par>
    </p:tnLst>
  </p:timing>
  <p:txStyles>
    <p:titleStyle>
      <a:lvl1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-84" charset="0"/>
          <a:ea typeface="ＭＳ Ｐゴシック" pitchFamily="-84" charset="-128"/>
          <a:cs typeface="ＭＳ Ｐゴシック" pitchFamily="-84" charset="-128"/>
        </a:defRPr>
      </a:lvl2pPr>
      <a:lvl3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-84" charset="0"/>
          <a:ea typeface="ＭＳ Ｐゴシック" pitchFamily="-84" charset="-128"/>
          <a:cs typeface="ＭＳ Ｐゴシック" pitchFamily="-84" charset="-128"/>
        </a:defRPr>
      </a:lvl3pPr>
      <a:lvl4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-84" charset="0"/>
          <a:ea typeface="ＭＳ Ｐゴシック" pitchFamily="-84" charset="-128"/>
          <a:cs typeface="ＭＳ Ｐゴシック" pitchFamily="-84" charset="-128"/>
        </a:defRPr>
      </a:lvl4pPr>
      <a:lvl5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-84" charset="0"/>
          <a:ea typeface="ＭＳ Ｐゴシック" pitchFamily="-84" charset="-128"/>
          <a:cs typeface="ＭＳ Ｐゴシック" pitchFamily="-84" charset="-128"/>
        </a:defRPr>
      </a:lvl5pPr>
      <a:lvl6pPr marL="457200"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-84" charset="0"/>
          <a:ea typeface="ＭＳ Ｐゴシック" pitchFamily="-84" charset="-128"/>
          <a:cs typeface="ＭＳ Ｐゴシック" pitchFamily="-84" charset="-128"/>
        </a:defRPr>
      </a:lvl6pPr>
      <a:lvl7pPr marL="914400"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-84" charset="0"/>
          <a:ea typeface="ＭＳ Ｐゴシック" pitchFamily="-84" charset="-128"/>
          <a:cs typeface="ＭＳ Ｐゴシック" pitchFamily="-84" charset="-128"/>
        </a:defRPr>
      </a:lvl7pPr>
      <a:lvl8pPr marL="1371600"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-84" charset="0"/>
          <a:ea typeface="ＭＳ Ｐゴシック" pitchFamily="-84" charset="-128"/>
          <a:cs typeface="ＭＳ Ｐゴシック" pitchFamily="-84" charset="-128"/>
        </a:defRPr>
      </a:lvl8pPr>
      <a:lvl9pPr marL="1828800"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-84" charset="0"/>
          <a:ea typeface="ＭＳ Ｐゴシック" pitchFamily="-84" charset="-128"/>
          <a:cs typeface="ＭＳ Ｐゴシック" pitchFamily="-84" charset="-128"/>
        </a:defRPr>
      </a:lvl9pPr>
    </p:titleStyle>
    <p:bodyStyle>
      <a:lvl1pPr marL="236538" indent="-236538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chemeClr val="accent1"/>
        </a:buClr>
        <a:buSzPct val="100000"/>
        <a:buFontTx/>
        <a:buNone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17475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FontTx/>
        <a:buNone/>
        <a:defRPr sz="3200" b="1">
          <a:solidFill>
            <a:schemeClr val="tx1"/>
          </a:solidFill>
          <a:latin typeface="+mn-lt"/>
          <a:ea typeface="+mn-ea"/>
        </a:defRPr>
      </a:lvl2pPr>
      <a:lvl3pPr marL="914400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FontTx/>
        <a:buNone/>
        <a:defRPr sz="3200" b="1">
          <a:solidFill>
            <a:schemeClr val="tx1"/>
          </a:solidFill>
          <a:latin typeface="+mn-lt"/>
          <a:ea typeface="+mn-ea"/>
        </a:defRPr>
      </a:lvl3pPr>
      <a:lvl4pPr marL="1254125" indent="117475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FontTx/>
        <a:buNone/>
        <a:defRPr sz="3200" b="1">
          <a:solidFill>
            <a:schemeClr val="tx1"/>
          </a:solidFill>
          <a:latin typeface="+mn-lt"/>
          <a:ea typeface="+mn-ea"/>
        </a:defRPr>
      </a:lvl4pPr>
      <a:lvl5pPr marL="1604963" indent="223838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FontTx/>
        <a:buNone/>
        <a:defRPr sz="3200" b="1">
          <a:solidFill>
            <a:schemeClr val="tx1"/>
          </a:solidFill>
          <a:latin typeface="+mn-lt"/>
          <a:ea typeface="+mn-ea"/>
        </a:defRPr>
      </a:lvl5pPr>
      <a:lvl6pPr marL="2062163" indent="223838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defRPr sz="2000" b="1">
          <a:solidFill>
            <a:schemeClr val="tx1"/>
          </a:solidFill>
          <a:latin typeface="+mn-lt"/>
          <a:ea typeface="+mn-ea"/>
        </a:defRPr>
      </a:lvl6pPr>
      <a:lvl7pPr marL="2519363" indent="223838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defRPr sz="2000" b="1">
          <a:solidFill>
            <a:schemeClr val="tx1"/>
          </a:solidFill>
          <a:latin typeface="+mn-lt"/>
          <a:ea typeface="+mn-ea"/>
        </a:defRPr>
      </a:lvl7pPr>
      <a:lvl8pPr marL="2976563" indent="223838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defRPr sz="2000" b="1">
          <a:solidFill>
            <a:schemeClr val="tx1"/>
          </a:solidFill>
          <a:latin typeface="+mn-lt"/>
          <a:ea typeface="+mn-ea"/>
        </a:defRPr>
      </a:lvl8pPr>
      <a:lvl9pPr marL="3433763" indent="223838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defRPr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ornucopia.com/contestcal/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rl.org/contests/rate-sheet/" TargetMode="External"/><Relationship Id="rId2" Type="http://schemas.openxmlformats.org/officeDocument/2006/relationships/hyperlink" Target="http://www.arrl.org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arizonaoutlaws.net/" TargetMode="External"/><Relationship Id="rId5" Type="http://schemas.openxmlformats.org/officeDocument/2006/relationships/hyperlink" Target="http://www.ncjweb.com/" TargetMode="External"/><Relationship Id="rId4" Type="http://schemas.openxmlformats.org/officeDocument/2006/relationships/hyperlink" Target="http://www.contesting.com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ritelog.com/" TargetMode="External"/><Relationship Id="rId2" Type="http://schemas.openxmlformats.org/officeDocument/2006/relationships/hyperlink" Target="http://www.tr4w.com/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cjweb.com/naqprules.php" TargetMode="External"/><Relationship Id="rId13" Type="http://schemas.openxmlformats.org/officeDocument/2006/relationships/hyperlink" Target="http://www.arrl.org/contests/rules/2004/skn.html" TargetMode="External"/><Relationship Id="rId3" Type="http://schemas.openxmlformats.org/officeDocument/2006/relationships/hyperlink" Target="http://www.cqww.com/" TargetMode="External"/><Relationship Id="rId7" Type="http://schemas.openxmlformats.org/officeDocument/2006/relationships/hyperlink" Target="http://www.arrl.org/contests/rules/2004/novss.html" TargetMode="External"/><Relationship Id="rId12" Type="http://schemas.openxmlformats.org/officeDocument/2006/relationships/hyperlink" Target="http://www.qsl.net/soc/" TargetMode="External"/><Relationship Id="rId2" Type="http://schemas.openxmlformats.org/officeDocument/2006/relationships/hyperlink" Target="http://www.arrl.org/contests/rules/2004/intldx.html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arrl.org/contests/rules/2004/rules-fd-2004.html" TargetMode="External"/><Relationship Id="rId11" Type="http://schemas.openxmlformats.org/officeDocument/2006/relationships/hyperlink" Target="http://www.ncjweb.com/sprintrules.php" TargetMode="External"/><Relationship Id="rId5" Type="http://schemas.openxmlformats.org/officeDocument/2006/relationships/hyperlink" Target="http://www.cq-amateur-radio.com/wpxrules.html" TargetMode="External"/><Relationship Id="rId10" Type="http://schemas.openxmlformats.org/officeDocument/2006/relationships/hyperlink" Target="http://www.arrl.org/contests/rules/2004/uhf.html" TargetMode="External"/><Relationship Id="rId4" Type="http://schemas.openxmlformats.org/officeDocument/2006/relationships/hyperlink" Target="http://www.arrl.org/contests/rules/2004/iaru.html" TargetMode="External"/><Relationship Id="rId9" Type="http://schemas.openxmlformats.org/officeDocument/2006/relationships/hyperlink" Target="http://www.arrl.org/contests/rules/2004/sepvhf.html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cjweb.com/naqprules.php" TargetMode="External"/><Relationship Id="rId13" Type="http://schemas.openxmlformats.org/officeDocument/2006/relationships/hyperlink" Target="http://www.arrl.org/contests/rules/2004/skn.html" TargetMode="External"/><Relationship Id="rId3" Type="http://schemas.openxmlformats.org/officeDocument/2006/relationships/hyperlink" Target="http://www.cqww.com/" TargetMode="External"/><Relationship Id="rId7" Type="http://schemas.openxmlformats.org/officeDocument/2006/relationships/hyperlink" Target="http://www.arrl.org/contests/rules/2004/novss.html" TargetMode="External"/><Relationship Id="rId12" Type="http://schemas.openxmlformats.org/officeDocument/2006/relationships/hyperlink" Target="http://www.qsl.net/soc/" TargetMode="External"/><Relationship Id="rId2" Type="http://schemas.openxmlformats.org/officeDocument/2006/relationships/hyperlink" Target="http://www.arrl.org/contests/rules/2004/intldx.html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arrl.org/contests/rules/2004/rules-fd-2004.html" TargetMode="External"/><Relationship Id="rId11" Type="http://schemas.openxmlformats.org/officeDocument/2006/relationships/hyperlink" Target="http://www.ncjweb.com/sprintrules.php" TargetMode="External"/><Relationship Id="rId5" Type="http://schemas.openxmlformats.org/officeDocument/2006/relationships/hyperlink" Target="http://www.cq-amateur-radio.com/wpxrules.html" TargetMode="External"/><Relationship Id="rId10" Type="http://schemas.openxmlformats.org/officeDocument/2006/relationships/hyperlink" Target="http://www.arrl.org/contests/rules/2004/uhf.html" TargetMode="External"/><Relationship Id="rId4" Type="http://schemas.openxmlformats.org/officeDocument/2006/relationships/hyperlink" Target="http://www.arrl.org/contests/rules/2004/iaru.html" TargetMode="External"/><Relationship Id="rId9" Type="http://schemas.openxmlformats.org/officeDocument/2006/relationships/hyperlink" Target="http://www.arrl.org/contests/rules/2004/sepvhf.html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>
            <a:spLocks noChangeArrowheads="1"/>
          </p:cNvSpPr>
          <p:nvPr/>
        </p:nvSpPr>
        <p:spPr bwMode="auto">
          <a:xfrm>
            <a:off x="550333" y="365125"/>
            <a:ext cx="8058680" cy="6094942"/>
          </a:xfrm>
          <a:prstGeom prst="roundRect">
            <a:avLst>
              <a:gd name="adj" fmla="val 16667"/>
            </a:avLst>
          </a:prstGeom>
          <a:solidFill>
            <a:srgbClr val="567895"/>
          </a:solidFill>
          <a:ln w="9525">
            <a:solidFill>
              <a:srgbClr val="4A7EBB"/>
            </a:solidFill>
            <a:round/>
            <a:headEnd/>
            <a:tailEnd/>
          </a:ln>
          <a:effectLst>
            <a:glow rad="228600">
              <a:srgbClr val="355876"/>
            </a:glow>
            <a:outerShdw blurRad="63500" dist="23000" dir="5400000" rotWithShape="0">
              <a:srgbClr val="000000">
                <a:alpha val="34999"/>
              </a:srgbClr>
            </a:outerShdw>
            <a:softEdge rad="635000"/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  <a:defRPr/>
            </a:pPr>
            <a:endParaRPr lang="en-US" sz="30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741625" y="500063"/>
            <a:ext cx="7694613" cy="57769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  <a:defRPr/>
            </a:pPr>
            <a:endParaRPr lang="en-US" sz="30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195" name="Picture 30" descr="Iconic column redon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7750" y="1237192"/>
            <a:ext cx="19653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356254" y="3495146"/>
            <a:ext cx="6475412" cy="946150"/>
            <a:chOff x="1322086" y="3071135"/>
            <a:chExt cx="6475103" cy="947367"/>
          </a:xfrm>
        </p:grpSpPr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1322086" y="3071135"/>
              <a:ext cx="6475103" cy="947367"/>
            </a:xfrm>
            <a:prstGeom prst="rect">
              <a:avLst/>
            </a:prstGeom>
            <a:gradFill rotWithShape="1">
              <a:gsLst>
                <a:gs pos="0">
                  <a:srgbClr val="4F81BD">
                    <a:alpha val="12000"/>
                  </a:srgbClr>
                </a:gs>
                <a:gs pos="35001">
                  <a:srgbClr val="4F81BD">
                    <a:alpha val="12000"/>
                  </a:srgbClr>
                </a:gs>
                <a:gs pos="100000">
                  <a:srgbClr val="FFFFFF">
                    <a:alpha val="12000"/>
                  </a:srgbClr>
                </a:gs>
              </a:gsLst>
              <a:lin ang="0" scaled="1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sz="30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201" name="TextBox 31"/>
            <p:cNvSpPr txBox="1">
              <a:spLocks noChangeArrowheads="1"/>
            </p:cNvSpPr>
            <p:nvPr/>
          </p:nvSpPr>
          <p:spPr bwMode="auto">
            <a:xfrm>
              <a:off x="2310210" y="3071901"/>
              <a:ext cx="4781738" cy="932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3000" dirty="0"/>
                <a:t>DX University</a:t>
              </a:r>
              <a:endParaRPr lang="en-US" sz="3000" dirty="0" smtClean="0"/>
            </a:p>
            <a:p>
              <a:pPr algn="ctr" eaLnBrk="0" hangingPunct="0">
                <a:lnSpc>
                  <a:spcPct val="90000"/>
                </a:lnSpc>
              </a:pPr>
              <a:r>
                <a:rPr lang="en-US" sz="3000" dirty="0" smtClean="0"/>
                <a:t>Bryce Canyon, UT – </a:t>
              </a:r>
              <a:r>
                <a:rPr lang="en-US" sz="3000" dirty="0"/>
                <a:t>2012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570133" y="7484533"/>
            <a:ext cx="18466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1"/>
          <p:cNvSpPr>
            <a:spLocks noGrp="1"/>
          </p:cNvSpPr>
          <p:nvPr>
            <p:ph type="title" idx="4294967295"/>
          </p:nvPr>
        </p:nvSpPr>
        <p:spPr>
          <a:xfrm>
            <a:off x="1506534" y="238925"/>
            <a:ext cx="6824662" cy="750888"/>
          </a:xfrm>
        </p:spPr>
        <p:txBody>
          <a:bodyPr/>
          <a:lstStyle/>
          <a:p>
            <a:r>
              <a:rPr lang="en-US" dirty="0" smtClean="0"/>
              <a:t>Contesting for </a:t>
            </a:r>
            <a:r>
              <a:rPr lang="en-US" dirty="0" err="1" smtClean="0"/>
              <a:t>DXers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33400" y="1397000"/>
            <a:ext cx="7772400" cy="4445000"/>
          </a:xfrm>
          <a:prstGeom prst="rect">
            <a:avLst/>
          </a:prstGeom>
        </p:spPr>
        <p:txBody>
          <a:bodyPr/>
          <a:lstStyle/>
          <a:p>
            <a:pPr marL="236538" marR="0" lvl="0" indent="-236538" algn="l" defTabSz="814388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6538" marR="0" lvl="0" indent="-236538" algn="l" defTabSz="814388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6538" marR="0" lvl="0" indent="-236538" algn="l" defTabSz="814388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6538" marR="0" lvl="0" indent="-236538" algn="ctr" defTabSz="814388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6538" marR="0" lvl="0" indent="-236538" algn="l" defTabSz="814388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tabLst/>
              <a:defRPr/>
            </a:pPr>
            <a:endParaRPr kumimoji="0" lang="en-US" sz="3200" b="1" i="0" u="sng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6538" marR="0" lvl="0" indent="-236538" algn="ctr" defTabSz="814388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tabLst/>
              <a:defRPr/>
            </a:pPr>
            <a:endParaRPr kumimoji="0" lang="en-US" sz="3200" b="1" i="0" u="sng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1295400"/>
            <a:ext cx="8229600" cy="431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81438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When are contests run?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82600" y="1955800"/>
            <a:ext cx="8229600" cy="4000500"/>
          </a:xfrm>
          <a:prstGeom prst="rect">
            <a:avLst/>
          </a:prstGeom>
        </p:spPr>
        <p:txBody>
          <a:bodyPr/>
          <a:lstStyle/>
          <a:p>
            <a:pPr marL="236538" marR="0" lvl="0" indent="-236538" algn="l" defTabSz="814388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Wingdings" charset="2"/>
                <a:ea typeface="+mn-ea"/>
                <a:cs typeface="+mn-cs"/>
              </a:rPr>
              <a:t>	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Almost always on weekends</a:t>
            </a:r>
          </a:p>
          <a:p>
            <a:pPr marL="236538" marR="0" lvl="0" indent="-236538" algn="l" defTabSz="814388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Starting/ending times vary by contest</a:t>
            </a:r>
          </a:p>
          <a:p>
            <a:pPr marL="574675" marR="0" lvl="1" indent="-117475" algn="l" defTabSz="814388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Durations as short as 2 hours</a:t>
            </a:r>
          </a:p>
          <a:p>
            <a:pPr marL="574675" marR="0" lvl="1" indent="-117475" algn="l" defTabSz="814388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As long as 48 hours</a:t>
            </a:r>
          </a:p>
          <a:p>
            <a:pPr marL="574675" marR="0" lvl="1" indent="-117475" algn="l" defTabSz="814388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Maximum allowed operating hours also vary</a:t>
            </a:r>
          </a:p>
          <a:p>
            <a:pPr marL="236538" marR="0" lvl="0" indent="-236538" algn="l" defTabSz="814388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Wingdings" charset="2"/>
                <a:ea typeface="+mn-ea"/>
                <a:cs typeface="+mn-cs"/>
              </a:rPr>
              <a:t>	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Good on-line contest calendar: </a:t>
            </a:r>
            <a:r>
              <a:rPr kumimoji="0" lang="en-US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www.hornucopia.com/contestcal</a:t>
            </a:r>
            <a:r>
              <a:rPr kumimoji="0" lang="en-US" sz="2000" b="1" i="0" u="sng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/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1"/>
          <p:cNvSpPr>
            <a:spLocks noGrp="1"/>
          </p:cNvSpPr>
          <p:nvPr>
            <p:ph type="title" idx="4294967295"/>
          </p:nvPr>
        </p:nvSpPr>
        <p:spPr>
          <a:xfrm>
            <a:off x="1506534" y="238925"/>
            <a:ext cx="6824662" cy="750888"/>
          </a:xfrm>
        </p:spPr>
        <p:txBody>
          <a:bodyPr/>
          <a:lstStyle/>
          <a:p>
            <a:r>
              <a:rPr lang="en-US" dirty="0" smtClean="0"/>
              <a:t>Contesting for </a:t>
            </a:r>
            <a:r>
              <a:rPr lang="en-US" dirty="0" err="1" smtClean="0"/>
              <a:t>DXers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33400" y="1397000"/>
            <a:ext cx="7772400" cy="4445000"/>
          </a:xfrm>
          <a:prstGeom prst="rect">
            <a:avLst/>
          </a:prstGeom>
        </p:spPr>
        <p:txBody>
          <a:bodyPr/>
          <a:lstStyle/>
          <a:p>
            <a:pPr marL="236538" marR="0" lvl="0" indent="-236538" algn="l" defTabSz="814388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6538" marR="0" lvl="0" indent="-236538" algn="l" defTabSz="814388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6538" marR="0" lvl="0" indent="-236538" algn="l" defTabSz="814388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6538" marR="0" lvl="0" indent="-236538" algn="ctr" defTabSz="814388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6538" marR="0" lvl="0" indent="-236538" algn="l" defTabSz="814388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tabLst/>
              <a:defRPr/>
            </a:pPr>
            <a:endParaRPr kumimoji="0" lang="en-US" sz="3200" b="1" i="0" u="sng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6538" marR="0" lvl="0" indent="-236538" algn="ctr" defTabSz="814388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tabLst/>
              <a:defRPr/>
            </a:pPr>
            <a:endParaRPr kumimoji="0" lang="en-US" sz="3200" b="1" i="0" u="sng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30200" y="1257300"/>
            <a:ext cx="8813800" cy="4699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81438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Do I Have to Have a “Contest Station”?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44500" y="1651000"/>
            <a:ext cx="8216900" cy="3556000"/>
          </a:xfrm>
          <a:prstGeom prst="rect">
            <a:avLst/>
          </a:prstGeom>
        </p:spPr>
        <p:txBody>
          <a:bodyPr/>
          <a:lstStyle/>
          <a:p>
            <a:pPr marL="236538" marR="0" lvl="0" indent="-236538" algn="l" defTabSz="814388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Plenty of Big Gun contest stations</a:t>
            </a:r>
          </a:p>
          <a:p>
            <a:pPr marL="574675" marR="0" lvl="1" indent="-117475" algn="l" defTabSz="814388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Multiple radios</a:t>
            </a:r>
          </a:p>
          <a:p>
            <a:pPr marL="574675" marR="0" lvl="1" indent="-117475" algn="l" defTabSz="814388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Multiple towers</a:t>
            </a:r>
          </a:p>
          <a:p>
            <a:pPr marL="574675" marR="0" lvl="1" indent="-117475" algn="l" defTabSz="814388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Serious station automation</a:t>
            </a:r>
          </a:p>
          <a:p>
            <a:pPr marL="236538" marR="0" lvl="0" indent="-236538" algn="l" defTabSz="814388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Also plenty of “normal” stations</a:t>
            </a:r>
          </a:p>
          <a:p>
            <a:pPr marL="236538" marR="0" lvl="0" indent="-236538" algn="l" defTabSz="814388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Plenty of small stations too!</a:t>
            </a:r>
          </a:p>
          <a:p>
            <a:pPr marL="236538" marR="0" lvl="0" indent="-236538" algn="l" defTabSz="814388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There are opportunities for “guest operating”</a:t>
            </a:r>
          </a:p>
          <a:p>
            <a:pPr marL="236538" marR="0" lvl="0" indent="-236538" algn="l" defTabSz="814388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219200" y="5538788"/>
            <a:ext cx="5537200" cy="984250"/>
          </a:xfrm>
          <a:prstGeom prst="rect">
            <a:avLst/>
          </a:prstGeom>
          <a:solidFill>
            <a:srgbClr val="FF3300"/>
          </a:solidFill>
          <a:ln w="381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You don’t have to be a Big Gun </a:t>
            </a:r>
          </a:p>
          <a:p>
            <a:pPr>
              <a:defRPr/>
            </a:pPr>
            <a:r>
              <a:rPr lang="en-US" sz="28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to have Big Fun contesting!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1"/>
          <p:cNvSpPr>
            <a:spLocks noGrp="1"/>
          </p:cNvSpPr>
          <p:nvPr>
            <p:ph type="title" idx="4294967295"/>
          </p:nvPr>
        </p:nvSpPr>
        <p:spPr>
          <a:xfrm>
            <a:off x="1506534" y="238925"/>
            <a:ext cx="6824662" cy="750888"/>
          </a:xfrm>
        </p:spPr>
        <p:txBody>
          <a:bodyPr/>
          <a:lstStyle/>
          <a:p>
            <a:r>
              <a:rPr lang="en-US" dirty="0" smtClean="0"/>
              <a:t>Contesting for </a:t>
            </a:r>
            <a:r>
              <a:rPr lang="en-US" dirty="0" err="1" smtClean="0"/>
              <a:t>DXers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33400" y="1397000"/>
            <a:ext cx="7772400" cy="4445000"/>
          </a:xfrm>
          <a:prstGeom prst="rect">
            <a:avLst/>
          </a:prstGeom>
        </p:spPr>
        <p:txBody>
          <a:bodyPr/>
          <a:lstStyle/>
          <a:p>
            <a:pPr marL="236538" marR="0" lvl="0" indent="-236538" algn="l" defTabSz="814388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6538" marR="0" lvl="0" indent="-236538" algn="l" defTabSz="814388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6538" marR="0" lvl="0" indent="-236538" algn="l" defTabSz="814388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6538" marR="0" lvl="0" indent="-236538" algn="ctr" defTabSz="814388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6538" marR="0" lvl="0" indent="-236538" algn="l" defTabSz="814388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tabLst/>
              <a:defRPr/>
            </a:pPr>
            <a:endParaRPr kumimoji="0" lang="en-US" sz="3200" b="1" i="0" u="sng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6538" marR="0" lvl="0" indent="-236538" algn="ctr" defTabSz="814388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tabLst/>
              <a:defRPr/>
            </a:pPr>
            <a:endParaRPr kumimoji="0" lang="en-US" sz="3200" b="1" i="0" u="sng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7200" y="1257300"/>
            <a:ext cx="8229600" cy="8636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81438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Contest Antennas Can Be Anything…..almost ;-)</a:t>
            </a:r>
          </a:p>
        </p:txBody>
      </p:sp>
      <p:pic>
        <p:nvPicPr>
          <p:cNvPr id="9" name="Picture 4" descr="C:\Pics\carried away with antenn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828800"/>
            <a:ext cx="4162425" cy="469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1"/>
          <p:cNvSpPr>
            <a:spLocks noGrp="1"/>
          </p:cNvSpPr>
          <p:nvPr>
            <p:ph type="title" idx="4294967295"/>
          </p:nvPr>
        </p:nvSpPr>
        <p:spPr>
          <a:xfrm>
            <a:off x="1506534" y="238925"/>
            <a:ext cx="6824662" cy="750888"/>
          </a:xfrm>
        </p:spPr>
        <p:txBody>
          <a:bodyPr/>
          <a:lstStyle/>
          <a:p>
            <a:r>
              <a:rPr lang="en-US" dirty="0" smtClean="0"/>
              <a:t>Contesting for </a:t>
            </a:r>
            <a:r>
              <a:rPr lang="en-US" dirty="0" err="1" smtClean="0"/>
              <a:t>DXers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33400" y="1397000"/>
            <a:ext cx="7772400" cy="4445000"/>
          </a:xfrm>
          <a:prstGeom prst="rect">
            <a:avLst/>
          </a:prstGeom>
        </p:spPr>
        <p:txBody>
          <a:bodyPr/>
          <a:lstStyle/>
          <a:p>
            <a:pPr marL="236538" marR="0" lvl="0" indent="-236538" algn="l" defTabSz="814388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6538" marR="0" lvl="0" indent="-236538" algn="l" defTabSz="814388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6538" marR="0" lvl="0" indent="-236538" algn="l" defTabSz="814388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6538" marR="0" lvl="0" indent="-236538" algn="ctr" defTabSz="814388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6538" marR="0" lvl="0" indent="-236538" algn="l" defTabSz="814388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tabLst/>
              <a:defRPr/>
            </a:pPr>
            <a:endParaRPr kumimoji="0" lang="en-US" sz="3200" b="1" i="0" u="sng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6538" marR="0" lvl="0" indent="-236538" algn="ctr" defTabSz="814388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tabLst/>
              <a:defRPr/>
            </a:pPr>
            <a:endParaRPr kumimoji="0" lang="en-US" sz="3200" b="1" i="0" u="sng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14350" y="1308100"/>
            <a:ext cx="8261350" cy="53340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1320800"/>
            <a:ext cx="8229600" cy="5715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Big Gun (USA)…K5RC/W7RN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1"/>
          <p:cNvSpPr>
            <a:spLocks noGrp="1"/>
          </p:cNvSpPr>
          <p:nvPr>
            <p:ph type="title" idx="4294967295"/>
          </p:nvPr>
        </p:nvSpPr>
        <p:spPr>
          <a:xfrm>
            <a:off x="1506534" y="238925"/>
            <a:ext cx="6824662" cy="750888"/>
          </a:xfrm>
        </p:spPr>
        <p:txBody>
          <a:bodyPr/>
          <a:lstStyle/>
          <a:p>
            <a:r>
              <a:rPr lang="en-US" dirty="0" smtClean="0"/>
              <a:t>Contesting for </a:t>
            </a:r>
            <a:r>
              <a:rPr lang="en-US" dirty="0" err="1" smtClean="0"/>
              <a:t>DXers</a:t>
            </a:r>
            <a:endParaRPr lang="en-US" dirty="0"/>
          </a:p>
        </p:txBody>
      </p:sp>
      <p:pic>
        <p:nvPicPr>
          <p:cNvPr id="3" name="Picture 4" descr="kc7v antenna far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3800"/>
            <a:ext cx="9144000" cy="566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1"/>
          <p:cNvSpPr>
            <a:spLocks noGrp="1"/>
          </p:cNvSpPr>
          <p:nvPr>
            <p:ph type="title" idx="4294967295"/>
          </p:nvPr>
        </p:nvSpPr>
        <p:spPr>
          <a:xfrm>
            <a:off x="1506534" y="238925"/>
            <a:ext cx="6824662" cy="750888"/>
          </a:xfrm>
        </p:spPr>
        <p:txBody>
          <a:bodyPr/>
          <a:lstStyle/>
          <a:p>
            <a:r>
              <a:rPr lang="en-US" dirty="0" smtClean="0"/>
              <a:t>Contesting for </a:t>
            </a:r>
            <a:r>
              <a:rPr lang="en-US" dirty="0" err="1" smtClean="0"/>
              <a:t>DXers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33400" y="1397000"/>
            <a:ext cx="7772400" cy="4445000"/>
          </a:xfrm>
          <a:prstGeom prst="rect">
            <a:avLst/>
          </a:prstGeom>
        </p:spPr>
        <p:txBody>
          <a:bodyPr/>
          <a:lstStyle/>
          <a:p>
            <a:pPr marL="236538" marR="0" lvl="0" indent="-236538" algn="l" defTabSz="814388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6538" marR="0" lvl="0" indent="-236538" algn="l" defTabSz="814388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6538" marR="0" lvl="0" indent="-236538" algn="l" defTabSz="814388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6538" marR="0" lvl="0" indent="-236538" algn="ctr" defTabSz="814388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6538" marR="0" lvl="0" indent="-236538" algn="l" defTabSz="814388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tabLst/>
              <a:defRPr/>
            </a:pPr>
            <a:endParaRPr kumimoji="0" lang="en-US" sz="3200" b="1" i="0" u="sng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6538" marR="0" lvl="0" indent="-236538" algn="ctr" defTabSz="814388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tabLst/>
              <a:defRPr/>
            </a:pPr>
            <a:endParaRPr kumimoji="0" lang="en-US" sz="3200" b="1" i="0" u="sng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1257300"/>
            <a:ext cx="8229600" cy="5207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81438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……..Or Little Pistol/Cap Gun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1803400" y="1666875"/>
            <a:ext cx="4876800" cy="2743200"/>
            <a:chOff x="2408" y="952"/>
            <a:chExt cx="3072" cy="1728"/>
          </a:xfrm>
        </p:grpSpPr>
        <p:pic>
          <p:nvPicPr>
            <p:cNvPr id="9" name="Picture 7" descr="DSCN0229"/>
            <p:cNvPicPr>
              <a:picLocks noChangeAspect="1" noChangeArrowheads="1"/>
            </p:cNvPicPr>
            <p:nvPr/>
          </p:nvPicPr>
          <p:blipFill>
            <a:blip r:embed="rId2" cstate="print"/>
            <a:srcRect b="25000"/>
            <a:stretch>
              <a:fillRect/>
            </a:stretch>
          </p:blipFill>
          <p:spPr bwMode="auto">
            <a:xfrm>
              <a:off x="2408" y="952"/>
              <a:ext cx="3072" cy="1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07763" dir="13500000" algn="ctr" rotWithShape="0">
                <a:schemeClr val="accent1">
                  <a:alpha val="50000"/>
                </a:schemeClr>
              </a:outerShdw>
            </a:effectLst>
          </p:spPr>
        </p:pic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2627" y="2320"/>
              <a:ext cx="76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US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3736975" y="4470400"/>
            <a:ext cx="5200650" cy="2308324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 matter what size station you’re operating, it’s a thrill to talk to somebody far away.</a:t>
            </a:r>
          </a:p>
          <a:p>
            <a:pPr algn="l">
              <a:defRPr/>
            </a:pPr>
            <a:endParaRPr lang="en-US" sz="2400" b="1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defRPr/>
            </a:pPr>
            <a:r>
              <a:rPr lang="en-US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Contests let you do that many times in one weekend!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1"/>
          <p:cNvSpPr>
            <a:spLocks noGrp="1"/>
          </p:cNvSpPr>
          <p:nvPr>
            <p:ph type="title" idx="4294967295"/>
          </p:nvPr>
        </p:nvSpPr>
        <p:spPr>
          <a:xfrm>
            <a:off x="1506534" y="238925"/>
            <a:ext cx="6824662" cy="750888"/>
          </a:xfrm>
        </p:spPr>
        <p:txBody>
          <a:bodyPr/>
          <a:lstStyle/>
          <a:p>
            <a:r>
              <a:rPr lang="en-US" dirty="0" smtClean="0"/>
              <a:t>Contesting for </a:t>
            </a:r>
            <a:r>
              <a:rPr lang="en-US" dirty="0" err="1" smtClean="0"/>
              <a:t>DXers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95300" y="1371600"/>
            <a:ext cx="7772400" cy="4445000"/>
          </a:xfrm>
          <a:prstGeom prst="rect">
            <a:avLst/>
          </a:prstGeom>
        </p:spPr>
        <p:txBody>
          <a:bodyPr/>
          <a:lstStyle/>
          <a:p>
            <a:pPr marL="236538" marR="0" lvl="0" indent="-236538" algn="l" defTabSz="814388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6538" marR="0" lvl="0" indent="-236538" algn="l" defTabSz="814388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6538" marR="0" lvl="0" indent="-236538" algn="l" defTabSz="814388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6538" marR="0" lvl="0" indent="-236538" algn="ctr" defTabSz="814388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6538" marR="0" lvl="0" indent="-236538" algn="l" defTabSz="814388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tabLst/>
              <a:defRPr/>
            </a:pPr>
            <a:endParaRPr kumimoji="0" lang="en-US" sz="3200" b="1" i="0" u="sng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6538" marR="0" lvl="0" indent="-236538" algn="ctr" defTabSz="814388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tabLst/>
              <a:defRPr/>
            </a:pPr>
            <a:endParaRPr kumimoji="0" lang="en-US" sz="3200" b="1" i="0" u="sng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7200" y="1308100"/>
            <a:ext cx="8229600" cy="3937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81438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Online Contesting Resources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581025" y="1816100"/>
            <a:ext cx="8229600" cy="4864100"/>
          </a:xfrm>
          <a:prstGeom prst="rect">
            <a:avLst/>
          </a:prstGeom>
        </p:spPr>
        <p:txBody>
          <a:bodyPr/>
          <a:lstStyle/>
          <a:p>
            <a:pPr marL="236538" marR="0" lvl="0" indent="-236538" algn="l" defTabSz="814388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ARRL</a:t>
            </a:r>
          </a:p>
          <a:p>
            <a:pPr marL="574675" marR="0" lvl="1" indent="-117475" algn="l" defTabSz="814388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hlinkClick r:id="rId2"/>
              </a:rPr>
              <a:t>www.arrl.org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 </a:t>
            </a:r>
          </a:p>
          <a:p>
            <a:pPr marL="574675" marR="0" lvl="1" indent="-117475" algn="l" defTabSz="814388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	“ARRL Rate Sheet” newsletter </a:t>
            </a:r>
            <a:r>
              <a:rPr kumimoji="0" lang="en-US" sz="2000" b="1" i="1" u="sng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hlinkClick r:id="rId3"/>
              </a:rPr>
              <a:t>http://www.arrl.org/contests/rate-sheet/</a:t>
            </a:r>
            <a:endParaRPr kumimoji="0" lang="en-US" sz="2000" b="1" i="1" u="sng" strike="noStrike" kern="0" cap="none" spc="0" normalizeH="0" baseline="0" noProof="0" dirty="0" smtClean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236538" marR="0" lvl="0" indent="-236538" algn="l" defTabSz="814388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Contesting.com</a:t>
            </a:r>
          </a:p>
          <a:p>
            <a:pPr marL="236538" marR="0" lvl="0" indent="-236538" algn="l" defTabSz="814388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/>
              </a:rPr>
              <a:t>www.contesting.com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236538" marR="0" lvl="0" indent="-236538" algn="l" defTabSz="814388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National Contest Journal</a:t>
            </a:r>
          </a:p>
          <a:p>
            <a:pPr marL="574675" marR="0" lvl="1" indent="-117475" algn="l" defTabSz="814388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hlinkClick r:id="rId5"/>
              </a:rPr>
              <a:t>www.ncjweb.com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 </a:t>
            </a:r>
          </a:p>
          <a:p>
            <a:pPr marL="574675" marR="0" lvl="1" indent="-117475" algn="l" defTabSz="814388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ARRL Affiliated Statewide Contest Club:</a:t>
            </a:r>
          </a:p>
          <a:p>
            <a:pPr marL="574675" marR="0" lvl="1" indent="-117475" algn="l" defTabSz="814388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Arizona Outlaws Contest Club</a:t>
            </a:r>
          </a:p>
          <a:p>
            <a:pPr marL="574675" marR="0" lvl="1" indent="-117475" algn="l" defTabSz="814388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hlinkClick r:id="rId6"/>
              </a:rPr>
              <a:t>www.arizonaoutlaws.net</a:t>
            </a:r>
            <a:endParaRPr kumimoji="0" lang="en-US" sz="3200" b="1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574675" marR="0" lvl="1" indent="-117475" algn="l" defTabSz="814388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1"/>
          <p:cNvSpPr>
            <a:spLocks noGrp="1"/>
          </p:cNvSpPr>
          <p:nvPr>
            <p:ph type="title" idx="4294967295"/>
          </p:nvPr>
        </p:nvSpPr>
        <p:spPr>
          <a:xfrm>
            <a:off x="1506534" y="238925"/>
            <a:ext cx="6824662" cy="750888"/>
          </a:xfrm>
        </p:spPr>
        <p:txBody>
          <a:bodyPr/>
          <a:lstStyle/>
          <a:p>
            <a:r>
              <a:rPr lang="en-US" dirty="0" smtClean="0"/>
              <a:t>Contesting for </a:t>
            </a:r>
            <a:r>
              <a:rPr lang="en-US" dirty="0" err="1" smtClean="0"/>
              <a:t>DXers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95300" y="1371600"/>
            <a:ext cx="7772400" cy="4445000"/>
          </a:xfrm>
          <a:prstGeom prst="rect">
            <a:avLst/>
          </a:prstGeom>
        </p:spPr>
        <p:txBody>
          <a:bodyPr/>
          <a:lstStyle/>
          <a:p>
            <a:pPr marL="236538" marR="0" lvl="0" indent="-236538" algn="l" defTabSz="814388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6538" marR="0" lvl="0" indent="-236538" algn="l" defTabSz="814388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6538" marR="0" lvl="0" indent="-236538" algn="l" defTabSz="814388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6538" marR="0" lvl="0" indent="-236538" algn="ctr" defTabSz="814388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6538" marR="0" lvl="0" indent="-236538" algn="l" defTabSz="814388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tabLst/>
              <a:defRPr/>
            </a:pPr>
            <a:endParaRPr kumimoji="0" lang="en-US" sz="3200" b="1" i="0" u="sng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6538" marR="0" lvl="0" indent="-236538" algn="ctr" defTabSz="814388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tabLst/>
              <a:defRPr/>
            </a:pPr>
            <a:endParaRPr kumimoji="0" lang="en-US" sz="3200" b="1" i="0" u="sng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1270000"/>
            <a:ext cx="8229600" cy="4445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81438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What’s Req’d to Get Started?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17500" y="1663700"/>
            <a:ext cx="8593138" cy="4673600"/>
          </a:xfrm>
          <a:prstGeom prst="rect">
            <a:avLst/>
          </a:prstGeom>
        </p:spPr>
        <p:txBody>
          <a:bodyPr/>
          <a:lstStyle/>
          <a:p>
            <a:pPr marL="574675" marR="0" lvl="1" indent="-117475" algn="l" defTabSz="814388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Computer-based logging software</a:t>
            </a:r>
          </a:p>
          <a:p>
            <a:pPr marL="914400" marR="0" lvl="2" indent="0" algn="l" defTabSz="814388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charset="0"/>
                <a:ea typeface="+mn-ea"/>
              </a:rPr>
              <a:t>o	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Many options from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</a:rPr>
              <a:t>freeware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 to not free</a:t>
            </a:r>
          </a:p>
          <a:p>
            <a:pPr marL="1254125" marR="0" lvl="3" indent="117475" algn="l" defTabSz="814388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Wingdings" charset="2"/>
                <a:ea typeface="+mn-ea"/>
              </a:rPr>
              <a:t>	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Windows-based</a:t>
            </a:r>
          </a:p>
          <a:p>
            <a:pPr marL="1604963" marR="0" lvl="4" indent="223838" algn="l" defTabSz="814388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Symbol" charset="2"/>
              <a:buChar char="·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N1MM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</a:rPr>
              <a:t>(free) </a:t>
            </a:r>
            <a:r>
              <a:rPr kumimoji="0" lang="en-US" sz="18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www.n1mm.com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 </a:t>
            </a:r>
          </a:p>
          <a:p>
            <a:pPr marL="1604963" marR="0" lvl="4" indent="223838" algn="l" defTabSz="814388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Symbol" charset="2"/>
              <a:buChar char="·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Win-Test  ($70) www. win-test.com</a:t>
            </a:r>
          </a:p>
          <a:p>
            <a:pPr marL="1604963" marR="0" lvl="4" indent="223838" algn="l" defTabSz="814388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Symbol" charset="2"/>
              <a:buChar char="·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TR4W (TR for Windows)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</a:rPr>
              <a:t>(free)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hlinkClick r:id="rId2"/>
              </a:rPr>
              <a:t>www.tr4w.com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1604963" marR="0" lvl="4" indent="223838" algn="l" defTabSz="814388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Symbol" charset="2"/>
              <a:buChar char="·"/>
              <a:tabLst/>
              <a:defRPr/>
            </a:pP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WriteLog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 ($30/yr) </a:t>
            </a:r>
            <a:r>
              <a:rPr kumimoji="0" lang="en-US" sz="18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hlinkClick r:id="rId3"/>
              </a:rPr>
              <a:t>www.writelog.com</a:t>
            </a:r>
            <a:endParaRPr kumimoji="0" lang="en-US" sz="1800" b="1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1604963" marR="0" lvl="4" indent="223838" algn="l" defTabSz="814388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Symbol" charset="2"/>
              <a:buChar char="·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N3FJP ($39-49) </a:t>
            </a:r>
            <a:r>
              <a:rPr kumimoji="0" lang="en-US" sz="18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www.n3fjp.com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 </a:t>
            </a:r>
          </a:p>
          <a:p>
            <a:pPr marL="1604963" marR="0" lvl="4" indent="223838" algn="l" defTabSz="814388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Symbol" charset="2"/>
              <a:buChar char="·"/>
              <a:tabLst/>
              <a:defRPr/>
            </a:pPr>
            <a:endParaRPr lang="en-US" sz="1800" kern="0" dirty="0" smtClean="0">
              <a:latin typeface="+mn-lt"/>
              <a:ea typeface="+mn-ea"/>
            </a:endParaRPr>
          </a:p>
          <a:p>
            <a:pPr marL="1604963" lvl="4" indent="223838" defTabSz="814388">
              <a:lnSpc>
                <a:spcPct val="90000"/>
              </a:lnSpc>
              <a:spcBef>
                <a:spcPct val="50000"/>
              </a:spcBef>
              <a:buFont typeface="Symbol" charset="2"/>
              <a:buChar char="·"/>
              <a:defRPr/>
            </a:pPr>
            <a:r>
              <a:rPr lang="en-US" sz="2400" dirty="0" smtClean="0"/>
              <a:t>A radio and antennas</a:t>
            </a:r>
          </a:p>
          <a:p>
            <a:pPr marL="1604963" marR="0" lvl="4" indent="223838" algn="l" defTabSz="814388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Symbol" charset="2"/>
              <a:buChar char="·"/>
              <a:tabLst/>
              <a:defRPr/>
            </a:pP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574675" marR="0" lvl="1" indent="-117475" algn="l" defTabSz="814388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914400" marR="0" lvl="2" indent="0" algn="l" defTabSz="814388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1"/>
          <p:cNvSpPr>
            <a:spLocks noGrp="1"/>
          </p:cNvSpPr>
          <p:nvPr>
            <p:ph type="title" idx="4294967295"/>
          </p:nvPr>
        </p:nvSpPr>
        <p:spPr>
          <a:xfrm>
            <a:off x="1506534" y="238925"/>
            <a:ext cx="6824662" cy="750888"/>
          </a:xfrm>
        </p:spPr>
        <p:txBody>
          <a:bodyPr/>
          <a:lstStyle/>
          <a:p>
            <a:r>
              <a:rPr lang="en-US" dirty="0" smtClean="0"/>
              <a:t>Contesting for </a:t>
            </a:r>
            <a:r>
              <a:rPr lang="en-US" dirty="0" err="1" smtClean="0"/>
              <a:t>DXers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44500" y="1562100"/>
            <a:ext cx="7772400" cy="4445000"/>
          </a:xfrm>
          <a:prstGeom prst="rect">
            <a:avLst/>
          </a:prstGeom>
        </p:spPr>
        <p:txBody>
          <a:bodyPr/>
          <a:lstStyle/>
          <a:p>
            <a:pPr marL="236538" marR="0" lvl="0" indent="-236538" algn="l" defTabSz="814388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6538" marR="0" lvl="0" indent="-236538" algn="l" defTabSz="814388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6538" marR="0" lvl="0" indent="-236538" algn="l" defTabSz="814388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6538" marR="0" lvl="0" indent="-236538" algn="ctr" defTabSz="814388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6538" marR="0" lvl="0" indent="-236538" algn="l" defTabSz="814388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tabLst/>
              <a:defRPr/>
            </a:pPr>
            <a:endParaRPr kumimoji="0" lang="en-US" sz="3200" b="1" i="0" u="sng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6538" marR="0" lvl="0" indent="-236538" algn="ctr" defTabSz="814388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tabLst/>
              <a:defRPr/>
            </a:pPr>
            <a:endParaRPr kumimoji="0" lang="en-US" sz="3200" b="1" i="0" u="sng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1270000"/>
            <a:ext cx="8229600" cy="4445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81438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Potential Results of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participating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2600" y="1727200"/>
            <a:ext cx="63754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Work lots of new DX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On new bands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Improve operating skill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Less pileups to deal with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Easier pickings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Tremendous amount of fun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All in a weekend</a:t>
            </a:r>
          </a:p>
          <a:p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715430" y="1532467"/>
            <a:ext cx="7762875" cy="4627033"/>
          </a:xfrm>
          <a:prstGeom prst="roundRect">
            <a:avLst>
              <a:gd name="adj" fmla="val 16667"/>
            </a:avLst>
          </a:prstGeom>
          <a:solidFill>
            <a:srgbClr val="355876"/>
          </a:solidFill>
          <a:ln w="9525">
            <a:noFill/>
            <a:round/>
            <a:headEnd/>
            <a:tailEnd/>
          </a:ln>
          <a:effectLst>
            <a:glow rad="127000">
              <a:srgbClr val="355876"/>
            </a:glow>
          </a:effectLst>
        </p:spPr>
        <p:txBody>
          <a:bodyPr lIns="82124" tIns="41061" rIns="82124" bIns="41061">
            <a:prstTxWarp prst="textNoShape">
              <a:avLst/>
            </a:prstTxWarp>
          </a:bodyPr>
          <a:lstStyle/>
          <a:p>
            <a:pPr defTabSz="814388" eaLnBrk="0" hangingPunct="0">
              <a:lnSpc>
                <a:spcPct val="90000"/>
              </a:lnSpc>
            </a:pPr>
            <a:endParaRPr lang="en-US" sz="3000">
              <a:latin typeface="Neurochrome" pitchFamily="2" charset="0"/>
            </a:endParaRPr>
          </a:p>
        </p:txBody>
      </p:sp>
      <p:sp>
        <p:nvSpPr>
          <p:cNvPr id="14338" name="TextBox 10"/>
          <p:cNvSpPr txBox="1">
            <a:spLocks noChangeArrowheads="1"/>
          </p:cNvSpPr>
          <p:nvPr/>
        </p:nvSpPr>
        <p:spPr bwMode="auto">
          <a:xfrm>
            <a:off x="2605097" y="2876550"/>
            <a:ext cx="4032249" cy="1346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3000" dirty="0" smtClean="0">
                <a:solidFill>
                  <a:srgbClr val="FFFFFF"/>
                </a:solidFill>
              </a:rPr>
              <a:t>Contesting for </a:t>
            </a:r>
            <a:r>
              <a:rPr lang="en-US" sz="3000" dirty="0" err="1" smtClean="0">
                <a:solidFill>
                  <a:srgbClr val="FFFFFF"/>
                </a:solidFill>
              </a:rPr>
              <a:t>DXers</a:t>
            </a:r>
            <a:endParaRPr lang="en-US" sz="3000" dirty="0" smtClean="0">
              <a:solidFill>
                <a:srgbClr val="FFFFFF"/>
              </a:solidFill>
            </a:endParaRPr>
          </a:p>
          <a:p>
            <a:pPr algn="ctr" eaLnBrk="0" hangingPunct="0">
              <a:lnSpc>
                <a:spcPct val="90000"/>
              </a:lnSpc>
            </a:pPr>
            <a:endParaRPr lang="en-US" sz="3000" dirty="0" smtClean="0">
              <a:solidFill>
                <a:srgbClr val="FFFFFF"/>
              </a:solidFill>
            </a:endParaRPr>
          </a:p>
          <a:p>
            <a:pPr algn="ctr" eaLnBrk="0" hangingPunct="0">
              <a:lnSpc>
                <a:spcPct val="90000"/>
              </a:lnSpc>
            </a:pPr>
            <a:r>
              <a:rPr lang="en-US" sz="3000" dirty="0" smtClean="0">
                <a:solidFill>
                  <a:srgbClr val="FFFFFF"/>
                </a:solidFill>
              </a:rPr>
              <a:t>Mike </a:t>
            </a:r>
            <a:r>
              <a:rPr lang="en-US" sz="3000" dirty="0" err="1" smtClean="0">
                <a:solidFill>
                  <a:srgbClr val="FFFFFF"/>
                </a:solidFill>
              </a:rPr>
              <a:t>Fulcher</a:t>
            </a:r>
            <a:r>
              <a:rPr lang="en-US" sz="3000" dirty="0" smtClean="0">
                <a:solidFill>
                  <a:srgbClr val="FFFFFF"/>
                </a:solidFill>
              </a:rPr>
              <a:t> KC7V</a:t>
            </a:r>
            <a:endParaRPr lang="en-US" sz="3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 idx="4294967295"/>
          </p:nvPr>
        </p:nvSpPr>
        <p:spPr>
          <a:xfrm>
            <a:off x="1472666" y="236007"/>
            <a:ext cx="6824662" cy="750888"/>
          </a:xfrm>
        </p:spPr>
        <p:txBody>
          <a:bodyPr/>
          <a:lstStyle/>
          <a:p>
            <a:r>
              <a:rPr lang="en-US" dirty="0" smtClean="0"/>
              <a:t>Mike </a:t>
            </a:r>
            <a:r>
              <a:rPr lang="en-US" dirty="0" err="1" smtClean="0"/>
              <a:t>Fulcher</a:t>
            </a:r>
            <a:r>
              <a:rPr lang="en-US" dirty="0" smtClean="0"/>
              <a:t> KC7V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233333" y="1676399"/>
            <a:ext cx="469053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First licensed in 1972 as WN9IXO. Has held many interesting calls and operated from </a:t>
            </a:r>
            <a:r>
              <a:rPr lang="en-US" sz="1800" dirty="0" smtClean="0"/>
              <a:t>36 </a:t>
            </a:r>
            <a:r>
              <a:rPr lang="en-US" sz="1800" dirty="0" smtClean="0"/>
              <a:t>entities and 21 Zones.</a:t>
            </a:r>
          </a:p>
          <a:p>
            <a:endParaRPr lang="en-US" sz="1800" dirty="0" smtClean="0"/>
          </a:p>
          <a:p>
            <a:r>
              <a:rPr lang="en-US" sz="1800" dirty="0" smtClean="0"/>
              <a:t>Founding member of the </a:t>
            </a:r>
            <a:r>
              <a:rPr lang="en-US" sz="1800" dirty="0" err="1" smtClean="0"/>
              <a:t>VooDoo</a:t>
            </a:r>
            <a:r>
              <a:rPr lang="en-US" sz="1800" dirty="0" smtClean="0"/>
              <a:t> Contest Group. Member of FOC. Member and past President of CADXA. Founding member of the Arizona Outlaws Contesting Club.</a:t>
            </a:r>
          </a:p>
          <a:p>
            <a:endParaRPr lang="en-US" sz="1800" dirty="0" smtClean="0"/>
          </a:p>
          <a:p>
            <a:r>
              <a:rPr lang="en-US" sz="1800" dirty="0" smtClean="0"/>
              <a:t>Referee at WRTC in 1996 and 2006.</a:t>
            </a:r>
          </a:p>
          <a:p>
            <a:r>
              <a:rPr lang="en-US" sz="1800" dirty="0" smtClean="0"/>
              <a:t> </a:t>
            </a:r>
            <a:endParaRPr lang="en-US" sz="1800" dirty="0" smtClean="0">
              <a:solidFill>
                <a:srgbClr val="000000"/>
              </a:solidFill>
            </a:endParaRPr>
          </a:p>
        </p:txBody>
      </p:sp>
      <p:pic>
        <p:nvPicPr>
          <p:cNvPr id="5" name="Picture 4" descr="KC7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8" y="1738842"/>
            <a:ext cx="3720104" cy="32564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1"/>
          <p:cNvSpPr>
            <a:spLocks noGrp="1"/>
          </p:cNvSpPr>
          <p:nvPr>
            <p:ph type="title" idx="4294967295"/>
          </p:nvPr>
        </p:nvSpPr>
        <p:spPr>
          <a:xfrm>
            <a:off x="1506534" y="238925"/>
            <a:ext cx="6824662" cy="750888"/>
          </a:xfrm>
        </p:spPr>
        <p:txBody>
          <a:bodyPr/>
          <a:lstStyle/>
          <a:p>
            <a:r>
              <a:rPr lang="en-US" dirty="0" smtClean="0"/>
              <a:t>Contesting for </a:t>
            </a:r>
            <a:r>
              <a:rPr lang="en-US" dirty="0" err="1" smtClean="0"/>
              <a:t>DXers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85800" y="1752600"/>
            <a:ext cx="7772400" cy="4114800"/>
          </a:xfrm>
          <a:prstGeom prst="rect">
            <a:avLst/>
          </a:prstGeom>
        </p:spPr>
        <p:txBody>
          <a:bodyPr/>
          <a:lstStyle/>
          <a:p>
            <a:pPr marL="609600" marR="0" lvl="0" indent="-609600" algn="l" defTabSz="814388" rtl="0" eaLnBrk="0" fontAlgn="base" latinLnBrk="0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495800"/>
          </a:xfrm>
          <a:prstGeom prst="rect">
            <a:avLst/>
          </a:prstGeom>
        </p:spPr>
        <p:txBody>
          <a:bodyPr/>
          <a:lstStyle/>
          <a:p>
            <a:pPr marL="1168400" marR="0" lvl="1" indent="-711200" algn="l" defTabSz="814388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Good test of your station’s capabilities</a:t>
            </a:r>
          </a:p>
          <a:p>
            <a:pPr marL="1168400" marR="0" lvl="1" indent="-711200" algn="l" defTabSz="814388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Good way to improve your operating skills</a:t>
            </a:r>
          </a:p>
          <a:p>
            <a:pPr marL="1168400" marR="0" lvl="1" indent="-711200" algn="l" defTabSz="814388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Good way to learn how to use your equipment</a:t>
            </a:r>
          </a:p>
          <a:p>
            <a:pPr marL="1168400" marR="0" lvl="1" indent="-711200" algn="l" defTabSz="814388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Helps improve your technical knowledge of equipment, antennas, software etc</a:t>
            </a:r>
          </a:p>
          <a:p>
            <a:pPr marL="1168400" marR="0" lvl="1" indent="-711200" algn="l" defTabSz="814388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Good way to collect awards: DXCC, WAS, etc.</a:t>
            </a:r>
          </a:p>
          <a:p>
            <a:pPr marL="1168400" marR="0" lvl="1" indent="-711200" algn="l" defTabSz="814388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It’s a challenge and a lot of fun!</a:t>
            </a:r>
          </a:p>
          <a:p>
            <a:pPr marL="236538" marR="0" lvl="0" indent="-236538" algn="l" defTabSz="814388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1"/>
          <p:cNvSpPr>
            <a:spLocks noGrp="1"/>
          </p:cNvSpPr>
          <p:nvPr>
            <p:ph type="title" idx="4294967295"/>
          </p:nvPr>
        </p:nvSpPr>
        <p:spPr>
          <a:xfrm>
            <a:off x="1506534" y="238925"/>
            <a:ext cx="6824662" cy="750888"/>
          </a:xfrm>
        </p:spPr>
        <p:txBody>
          <a:bodyPr/>
          <a:lstStyle/>
          <a:p>
            <a:r>
              <a:rPr lang="en-US" dirty="0" smtClean="0"/>
              <a:t>Contesting for </a:t>
            </a:r>
            <a:r>
              <a:rPr lang="en-US" dirty="0" err="1" smtClean="0"/>
              <a:t>DXers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33400" y="1397000"/>
            <a:ext cx="7772400" cy="4445000"/>
          </a:xfrm>
          <a:prstGeom prst="rect">
            <a:avLst/>
          </a:prstGeom>
        </p:spPr>
        <p:txBody>
          <a:bodyPr/>
          <a:lstStyle/>
          <a:p>
            <a:pPr marL="236538" marR="0" lvl="0" indent="-236538" algn="l" defTabSz="814388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6538" marR="0" lvl="0" indent="-236538" algn="l" defTabSz="814388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6538" marR="0" lvl="0" indent="-236538" algn="l" defTabSz="814388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6538" marR="0" lvl="0" indent="-236538" algn="ctr" defTabSz="814388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6538" marR="0" lvl="0" indent="-236538" algn="l" defTabSz="814388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tabLst/>
              <a:defRPr/>
            </a:pPr>
            <a:endParaRPr kumimoji="0" lang="en-US" sz="3200" b="1" i="0" u="sng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6538" marR="0" lvl="0" indent="-236538" algn="ctr" defTabSz="814388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tabLst/>
              <a:defRPr/>
            </a:pPr>
            <a:endParaRPr kumimoji="0" lang="en-US" sz="3200" b="1" i="0" u="sng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8229600" cy="4495800"/>
          </a:xfrm>
          <a:prstGeom prst="rect">
            <a:avLst/>
          </a:prstGeom>
        </p:spPr>
        <p:txBody>
          <a:bodyPr/>
          <a:lstStyle/>
          <a:p>
            <a:pPr marL="236538" marR="0" lvl="0" indent="-236538" algn="l" defTabSz="814388" rtl="0" eaLnBrk="0" fontAlgn="base" latinLnBrk="0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ANYONE CAN PLAY!</a:t>
            </a:r>
          </a:p>
          <a:p>
            <a:pPr marL="236538" marR="0" lvl="0" indent="-236538" algn="l" defTabSz="814388" rtl="0" eaLnBrk="0" fontAlgn="base" latinLnBrk="0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 doesn’t take a megabucks station</a:t>
            </a:r>
          </a:p>
          <a:p>
            <a:pPr marL="236538" marR="0" lvl="0" indent="-236538" algn="l" defTabSz="814388" rtl="0" eaLnBrk="0" fontAlgn="base" latinLnBrk="0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big stations need QSOs from everyone!</a:t>
            </a:r>
          </a:p>
          <a:p>
            <a:pPr marL="236538" marR="0" lvl="0" indent="-236538" algn="l" defTabSz="814388" rtl="0" eaLnBrk="0" fontAlgn="base" latinLnBrk="0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Imagine being allowed to play in the Winter Olympics even if you are a once a week skier, or play in a beer hockey league!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1"/>
          <p:cNvSpPr>
            <a:spLocks noGrp="1"/>
          </p:cNvSpPr>
          <p:nvPr>
            <p:ph type="title" idx="4294967295"/>
          </p:nvPr>
        </p:nvSpPr>
        <p:spPr>
          <a:xfrm>
            <a:off x="1506534" y="238925"/>
            <a:ext cx="6824662" cy="750888"/>
          </a:xfrm>
        </p:spPr>
        <p:txBody>
          <a:bodyPr/>
          <a:lstStyle/>
          <a:p>
            <a:r>
              <a:rPr lang="en-US" dirty="0" smtClean="0"/>
              <a:t>Contesting for </a:t>
            </a:r>
            <a:r>
              <a:rPr lang="en-US" dirty="0" err="1" smtClean="0"/>
              <a:t>DXers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33400" y="1397000"/>
            <a:ext cx="7772400" cy="4445000"/>
          </a:xfrm>
          <a:prstGeom prst="rect">
            <a:avLst/>
          </a:prstGeom>
        </p:spPr>
        <p:txBody>
          <a:bodyPr/>
          <a:lstStyle/>
          <a:p>
            <a:pPr marL="236538" marR="0" lvl="0" indent="-236538" algn="l" defTabSz="814388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6538" marR="0" lvl="0" indent="-236538" algn="l" defTabSz="814388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6538" marR="0" lvl="0" indent="-236538" algn="l" defTabSz="814388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6538" marR="0" lvl="0" indent="-236538" algn="ctr" defTabSz="814388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6538" marR="0" lvl="0" indent="-236538" algn="l" defTabSz="814388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tabLst/>
              <a:defRPr/>
            </a:pPr>
            <a:endParaRPr kumimoji="0" lang="en-US" sz="3200" b="1" i="0" u="sng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6538" marR="0" lvl="0" indent="-236538" algn="ctr" defTabSz="814388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tabLst/>
              <a:defRPr/>
            </a:pPr>
            <a:endParaRPr kumimoji="0" lang="en-US" sz="3200" b="1" i="0" u="sng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1371600"/>
            <a:ext cx="8229600" cy="5334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81438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Many different types of contests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93700" y="2019300"/>
            <a:ext cx="8445500" cy="4432300"/>
          </a:xfrm>
          <a:prstGeom prst="rect">
            <a:avLst/>
          </a:prstGeom>
        </p:spPr>
        <p:txBody>
          <a:bodyPr/>
          <a:lstStyle/>
          <a:p>
            <a:pPr marL="236538" marR="0" lvl="0" indent="-236538" algn="l" defTabSz="814388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SSB, CW, RTTY, (other digital modes too) used in contests</a:t>
            </a:r>
          </a:p>
          <a:p>
            <a:pPr marL="236538" marR="0" lvl="0" indent="-236538" algn="l" defTabSz="814388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DX </a:t>
            </a:r>
          </a:p>
          <a:p>
            <a:pPr marL="574675" marR="0" lvl="1" indent="-117475" algn="l" defTabSz="814388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hlinkClick r:id="rId2"/>
              </a:rPr>
              <a:t>ARRL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</a:rPr>
              <a:t>, 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hlinkClick r:id="rId3"/>
              </a:rPr>
              <a:t>CQWW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</a:rPr>
              <a:t>, 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hlinkClick r:id="rId4"/>
              </a:rPr>
              <a:t>IARU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</a:rPr>
              <a:t>, 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hlinkClick r:id="rId5"/>
              </a:rPr>
              <a:t>WPX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</a:rPr>
              <a:t>, foreign hosted, etc.</a:t>
            </a:r>
          </a:p>
          <a:p>
            <a:pPr marL="574675" marR="0" lvl="1" indent="-117475" algn="l" defTabSz="814388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1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236538" marR="0" lvl="0" indent="-236538" algn="l" defTabSz="814388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Domestic</a:t>
            </a:r>
          </a:p>
          <a:p>
            <a:pPr marL="236538" marR="0" lvl="0" indent="-236538" algn="l" defTabSz="814388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6"/>
              </a:rPr>
              <a:t>Field Day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7"/>
              </a:rPr>
              <a:t>Sweepstakes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8"/>
              </a:rPr>
              <a:t>NAQP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9"/>
              </a:rPr>
              <a:t>VHF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10"/>
              </a:rPr>
              <a:t>UHF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State QSO Parties, etc.</a:t>
            </a:r>
          </a:p>
          <a:p>
            <a:pPr marL="236538" marR="0" lvl="0" indent="-236538" algn="l" defTabSz="814388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6538" marR="0" lvl="0" indent="-236538" algn="l" defTabSz="814388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Specialty </a:t>
            </a:r>
          </a:p>
          <a:p>
            <a:pPr marL="236538" marR="0" lvl="0" indent="-236538" algn="l" defTabSz="814388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2000" b="1" i="1" u="sng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Single Band Contests (CQ 160, ARRL 10)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11"/>
              </a:rPr>
              <a:t>Sprints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FOC Marathon, 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12"/>
              </a:rPr>
              <a:t>SOC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13"/>
              </a:rPr>
              <a:t>SKN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1"/>
          <p:cNvSpPr>
            <a:spLocks noGrp="1"/>
          </p:cNvSpPr>
          <p:nvPr>
            <p:ph type="title" idx="4294967295"/>
          </p:nvPr>
        </p:nvSpPr>
        <p:spPr>
          <a:xfrm>
            <a:off x="1506534" y="238925"/>
            <a:ext cx="6824662" cy="750888"/>
          </a:xfrm>
        </p:spPr>
        <p:txBody>
          <a:bodyPr/>
          <a:lstStyle/>
          <a:p>
            <a:r>
              <a:rPr lang="en-US" dirty="0" smtClean="0"/>
              <a:t>Contesting for </a:t>
            </a:r>
            <a:r>
              <a:rPr lang="en-US" dirty="0" err="1" smtClean="0"/>
              <a:t>DXers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33400" y="1397000"/>
            <a:ext cx="7772400" cy="4445000"/>
          </a:xfrm>
          <a:prstGeom prst="rect">
            <a:avLst/>
          </a:prstGeom>
        </p:spPr>
        <p:txBody>
          <a:bodyPr/>
          <a:lstStyle/>
          <a:p>
            <a:pPr marL="236538" marR="0" lvl="0" indent="-236538" algn="l" defTabSz="814388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6538" marR="0" lvl="0" indent="-236538" algn="l" defTabSz="814388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6538" marR="0" lvl="0" indent="-236538" algn="l" defTabSz="814388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6538" marR="0" lvl="0" indent="-236538" algn="ctr" defTabSz="814388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6538" marR="0" lvl="0" indent="-236538" algn="l" defTabSz="814388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tabLst/>
              <a:defRPr/>
            </a:pPr>
            <a:endParaRPr kumimoji="0" lang="en-US" sz="3200" b="1" i="0" u="sng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6538" marR="0" lvl="0" indent="-236538" algn="ctr" defTabSz="814388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tabLst/>
              <a:defRPr/>
            </a:pPr>
            <a:endParaRPr kumimoji="0" lang="en-US" sz="3200" b="1" i="0" u="sng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1371600"/>
            <a:ext cx="8229600" cy="5334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81438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Many different types of contests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93700" y="2019300"/>
            <a:ext cx="8445500" cy="4432300"/>
          </a:xfrm>
          <a:prstGeom prst="rect">
            <a:avLst/>
          </a:prstGeom>
        </p:spPr>
        <p:txBody>
          <a:bodyPr/>
          <a:lstStyle/>
          <a:p>
            <a:pPr marL="236538" marR="0" lvl="0" indent="-236538" algn="l" defTabSz="814388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SSB, CW, RTTY, (other digital modes too) used in contests</a:t>
            </a:r>
          </a:p>
          <a:p>
            <a:pPr marL="236538" marR="0" lvl="0" indent="-236538" algn="l" defTabSz="814388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DX </a:t>
            </a:r>
          </a:p>
          <a:p>
            <a:pPr marL="574675" marR="0" lvl="1" indent="-117475" algn="l" defTabSz="814388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hlinkClick r:id="rId2"/>
              </a:rPr>
              <a:t>ARRL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</a:rPr>
              <a:t>, 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hlinkClick r:id="rId3"/>
              </a:rPr>
              <a:t>CQWW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</a:rPr>
              <a:t>, 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hlinkClick r:id="rId4"/>
              </a:rPr>
              <a:t>IARU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</a:rPr>
              <a:t>, 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hlinkClick r:id="rId5"/>
              </a:rPr>
              <a:t>WPX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</a:rPr>
              <a:t>, foreign hosted, etc.</a:t>
            </a:r>
          </a:p>
          <a:p>
            <a:pPr marL="574675" marR="0" lvl="1" indent="-117475" algn="l" defTabSz="814388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1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236538" marR="0" lvl="0" indent="-236538" algn="l" defTabSz="814388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Domestic</a:t>
            </a:r>
          </a:p>
          <a:p>
            <a:pPr marL="236538" marR="0" lvl="0" indent="-236538" algn="l" defTabSz="814388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6"/>
              </a:rPr>
              <a:t>Field Day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7"/>
              </a:rPr>
              <a:t>Sweepstakes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8"/>
              </a:rPr>
              <a:t>NAQP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9"/>
              </a:rPr>
              <a:t>VHF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10"/>
              </a:rPr>
              <a:t>UHF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State QSO Parties, etc.</a:t>
            </a:r>
          </a:p>
          <a:p>
            <a:pPr marL="236538" marR="0" lvl="0" indent="-236538" algn="l" defTabSz="814388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6538" marR="0" lvl="0" indent="-236538" algn="l" defTabSz="814388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Specialty </a:t>
            </a:r>
          </a:p>
          <a:p>
            <a:pPr marL="236538" marR="0" lvl="0" indent="-236538" algn="l" defTabSz="814388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2000" b="1" i="1" u="sng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Single Band Contests (CQ 160, ARRL 10)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11"/>
              </a:rPr>
              <a:t>Sprints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FOC Marathon, 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12"/>
              </a:rPr>
              <a:t>SOC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13"/>
              </a:rPr>
              <a:t>SKN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1"/>
          <p:cNvSpPr>
            <a:spLocks noGrp="1"/>
          </p:cNvSpPr>
          <p:nvPr>
            <p:ph type="title" idx="4294967295"/>
          </p:nvPr>
        </p:nvSpPr>
        <p:spPr>
          <a:xfrm>
            <a:off x="1506534" y="238925"/>
            <a:ext cx="6824662" cy="750888"/>
          </a:xfrm>
        </p:spPr>
        <p:txBody>
          <a:bodyPr/>
          <a:lstStyle/>
          <a:p>
            <a:r>
              <a:rPr lang="en-US" dirty="0" smtClean="0"/>
              <a:t>Contesting for </a:t>
            </a:r>
            <a:r>
              <a:rPr lang="en-US" dirty="0" err="1" smtClean="0"/>
              <a:t>DXers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33400" y="1397000"/>
            <a:ext cx="7772400" cy="4445000"/>
          </a:xfrm>
          <a:prstGeom prst="rect">
            <a:avLst/>
          </a:prstGeom>
        </p:spPr>
        <p:txBody>
          <a:bodyPr/>
          <a:lstStyle/>
          <a:p>
            <a:pPr marL="236538" marR="0" lvl="0" indent="-236538" algn="l" defTabSz="814388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Exploit any antenna/propagation advantages you may have.</a:t>
            </a:r>
          </a:p>
          <a:p>
            <a:pPr marL="236538" marR="0" lvl="0" indent="-236538" algn="l" defTabSz="814388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Start on the highest freq, open band that can be productive.</a:t>
            </a:r>
          </a:p>
          <a:p>
            <a:pPr marL="236538" marR="0" lvl="0" indent="-236538" algn="l" defTabSz="814388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Change bands frequently (SO2R?).</a:t>
            </a:r>
          </a:p>
          <a:p>
            <a:pPr marL="236538" marR="0" lvl="0" indent="-236538" algn="l" defTabSz="814388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Don’t get “ego driven” in pileups. The idea is to make contest points, not call endlessly in a “no-win” mess. ( My 3 call rule).</a:t>
            </a:r>
          </a:p>
          <a:p>
            <a:pPr marL="236538" marR="0" lvl="0" indent="-236538" algn="l" defTabSz="814388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6538" marR="0" lvl="0" indent="-236538" algn="l" defTabSz="814388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6538" marR="0" lvl="0" indent="-236538" algn="ctr" defTabSz="814388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6538" marR="0" lvl="0" indent="-236538" algn="l" defTabSz="814388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tabLst/>
              <a:defRPr/>
            </a:pPr>
            <a:endParaRPr kumimoji="0" lang="en-US" sz="3200" b="1" i="0" u="sng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6538" marR="0" lvl="0" indent="-236538" algn="ctr" defTabSz="814388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tabLst/>
              <a:defRPr/>
            </a:pPr>
            <a:endParaRPr kumimoji="0" lang="en-US" sz="3200" b="1" i="0" u="sng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1"/>
          <p:cNvSpPr>
            <a:spLocks noGrp="1"/>
          </p:cNvSpPr>
          <p:nvPr>
            <p:ph type="title" idx="4294967295"/>
          </p:nvPr>
        </p:nvSpPr>
        <p:spPr>
          <a:xfrm>
            <a:off x="1506534" y="238925"/>
            <a:ext cx="6824662" cy="750888"/>
          </a:xfrm>
        </p:spPr>
        <p:txBody>
          <a:bodyPr/>
          <a:lstStyle/>
          <a:p>
            <a:r>
              <a:rPr lang="en-US" dirty="0" smtClean="0"/>
              <a:t>Contesting for </a:t>
            </a:r>
            <a:r>
              <a:rPr lang="en-US" dirty="0" err="1" smtClean="0"/>
              <a:t>DXers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85800" y="1752600"/>
            <a:ext cx="7772400" cy="4114800"/>
          </a:xfrm>
          <a:prstGeom prst="rect">
            <a:avLst/>
          </a:prstGeom>
        </p:spPr>
        <p:txBody>
          <a:bodyPr/>
          <a:lstStyle/>
          <a:p>
            <a:pPr marL="609600" marR="0" lvl="0" indent="-609600" algn="ctr" defTabSz="814388" rtl="0" eaLnBrk="0" fontAlgn="base" latinLnBrk="0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tabLst/>
              <a:defRPr/>
            </a:pPr>
            <a:r>
              <a:rPr kumimoji="0" lang="en-US" sz="3200" b="1" i="0" u="sng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Using the 12 db of HP advantage:</a:t>
            </a:r>
          </a:p>
          <a:p>
            <a:pPr marL="609600" marR="0" lvl="0" indent="-609600" algn="l" defTabSz="814388" rtl="0" eaLnBrk="0" fontAlgn="base" latinLnBrk="0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AutoNum type="arabicPeriod"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 will be above average on every band.</a:t>
            </a:r>
          </a:p>
          <a:p>
            <a:pPr marL="609600" marR="0" lvl="0" indent="-609600" algn="l" defTabSz="814388" rtl="0" eaLnBrk="0" fontAlgn="base" latinLnBrk="0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AutoNum type="arabicPeriod"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Take advantage of marginal propagation, band openings.</a:t>
            </a:r>
          </a:p>
          <a:p>
            <a:pPr marL="609600" marR="0" lvl="0" indent="-609600" algn="l" defTabSz="814388" rtl="0" eaLnBrk="0" fontAlgn="base" latinLnBrk="0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AutoNum type="arabicPeriod"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Operating strategy still very important.</a:t>
            </a:r>
          </a:p>
          <a:p>
            <a:pPr marL="609600" marR="0" lvl="0" indent="-609600" algn="l" defTabSz="814388" rtl="0" eaLnBrk="0" fontAlgn="base" latinLnBrk="0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AutoNum type="arabicPeriod"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Improve skills by managing pileup.</a:t>
            </a:r>
          </a:p>
          <a:p>
            <a:pPr marL="609600" marR="0" lvl="0" indent="-609600" algn="l" defTabSz="814388" rtl="0" eaLnBrk="0" fontAlgn="base" latinLnBrk="0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XU Template">
  <a:themeElements>
    <a:clrScheme name="Cisco2003Template 11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339999"/>
      </a:accent1>
      <a:accent2>
        <a:srgbClr val="B92B38"/>
      </a:accent2>
      <a:accent3>
        <a:srgbClr val="FFFFFF"/>
      </a:accent3>
      <a:accent4>
        <a:srgbClr val="000000"/>
      </a:accent4>
      <a:accent5>
        <a:srgbClr val="ADCACA"/>
      </a:accent5>
      <a:accent6>
        <a:srgbClr val="A72632"/>
      </a:accent6>
      <a:hlink>
        <a:srgbClr val="9999CC"/>
      </a:hlink>
      <a:folHlink>
        <a:srgbClr val="EEB30E"/>
      </a:folHlink>
    </a:clrScheme>
    <a:fontScheme name="Cisco2003Templat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isco2003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2003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2003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2003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2003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2003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2003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2003Template 8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339999"/>
        </a:accent1>
        <a:accent2>
          <a:srgbClr val="B92B38"/>
        </a:accent2>
        <a:accent3>
          <a:srgbClr val="FFFFFF"/>
        </a:accent3>
        <a:accent4>
          <a:srgbClr val="000000"/>
        </a:accent4>
        <a:accent5>
          <a:srgbClr val="ADCACA"/>
        </a:accent5>
        <a:accent6>
          <a:srgbClr val="A72632"/>
        </a:accent6>
        <a:hlink>
          <a:srgbClr val="FF99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2003Template 9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339999"/>
        </a:accent1>
        <a:accent2>
          <a:srgbClr val="B92B38"/>
        </a:accent2>
        <a:accent3>
          <a:srgbClr val="FFFFFF"/>
        </a:accent3>
        <a:accent4>
          <a:srgbClr val="000000"/>
        </a:accent4>
        <a:accent5>
          <a:srgbClr val="ADCACA"/>
        </a:accent5>
        <a:accent6>
          <a:srgbClr val="A72632"/>
        </a:accent6>
        <a:hlink>
          <a:srgbClr val="9999CC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2003Template 10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339999"/>
        </a:accent1>
        <a:accent2>
          <a:srgbClr val="B92B38"/>
        </a:accent2>
        <a:accent3>
          <a:srgbClr val="FFFFFF"/>
        </a:accent3>
        <a:accent4>
          <a:srgbClr val="000000"/>
        </a:accent4>
        <a:accent5>
          <a:srgbClr val="ADCACA"/>
        </a:accent5>
        <a:accent6>
          <a:srgbClr val="A72632"/>
        </a:accent6>
        <a:hlink>
          <a:srgbClr val="9999CC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2003Template 11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339999"/>
        </a:accent1>
        <a:accent2>
          <a:srgbClr val="B92B38"/>
        </a:accent2>
        <a:accent3>
          <a:srgbClr val="FFFFFF"/>
        </a:accent3>
        <a:accent4>
          <a:srgbClr val="000000"/>
        </a:accent4>
        <a:accent5>
          <a:srgbClr val="ADCACA"/>
        </a:accent5>
        <a:accent6>
          <a:srgbClr val="A72632"/>
        </a:accent6>
        <a:hlink>
          <a:srgbClr val="9999CC"/>
        </a:hlink>
        <a:folHlink>
          <a:srgbClr val="EEB30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Cisco2003_template_Q104_4</Template>
  <TotalTime>21777</TotalTime>
  <Words>496</Words>
  <Application>Microsoft Office PowerPoint</Application>
  <PresentationFormat>On-screen Show (4:3)</PresentationFormat>
  <Paragraphs>169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DXU Template</vt:lpstr>
      <vt:lpstr>Slide 1</vt:lpstr>
      <vt:lpstr>Slide 2</vt:lpstr>
      <vt:lpstr>Mike Fulcher KC7V</vt:lpstr>
      <vt:lpstr>Contesting for DXers</vt:lpstr>
      <vt:lpstr>Contesting for DXers</vt:lpstr>
      <vt:lpstr>Contesting for DXers</vt:lpstr>
      <vt:lpstr>Contesting for DXers</vt:lpstr>
      <vt:lpstr>Contesting for DXers</vt:lpstr>
      <vt:lpstr>Contesting for DXers</vt:lpstr>
      <vt:lpstr>Contesting for DXers</vt:lpstr>
      <vt:lpstr>Contesting for DXers</vt:lpstr>
      <vt:lpstr>Contesting for DXers</vt:lpstr>
      <vt:lpstr>Contesting for DXers</vt:lpstr>
      <vt:lpstr>Contesting for DXers</vt:lpstr>
      <vt:lpstr>Contesting for DXers</vt:lpstr>
      <vt:lpstr>Contesting for DXers</vt:lpstr>
      <vt:lpstr>Contesting for DXers</vt:lpstr>
      <vt:lpstr>Contesting for DXers</vt:lpstr>
    </vt:vector>
  </TitlesOfParts>
  <Company>Cisco Systems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David Sauerhaft</dc:creator>
  <cp:lastModifiedBy>Mike</cp:lastModifiedBy>
  <cp:revision>662</cp:revision>
  <cp:lastPrinted>2012-03-23T22:12:51Z</cp:lastPrinted>
  <dcterms:created xsi:type="dcterms:W3CDTF">2012-07-18T03:49:36Z</dcterms:created>
  <dcterms:modified xsi:type="dcterms:W3CDTF">2012-07-21T17:07:17Z</dcterms:modified>
</cp:coreProperties>
</file>